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33.fntdata" ContentType="application/x-fontdata"/>
  <Override PartName="/ppt/fonts/font34.fntdata" ContentType="application/x-fontdata"/>
  <Override PartName="/ppt/fonts/font35.fntdata" ContentType="application/x-fontdata"/>
  <Override PartName="/ppt/fonts/font36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Relationship Id="rId3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embedTrueTypeFonts="1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x="12192000" cy="6858000"/>
  <p:notesSz cx="12192000" cy="6858000"/>
  <p:embeddedFontLst>
    <p:embeddedFont>
      <p:font typeface="CBWKOW+1"/>
      <p:regular r:id="rId76"/>
    </p:embeddedFont>
    <p:embeddedFont>
      <p:font typeface="JUFQQC+TimesNewRomanPS-BoldMT"/>
      <p:regular r:id="rId77"/>
    </p:embeddedFont>
    <p:embeddedFont>
      <p:font typeface="NJWFHQ+Times-Bold"/>
      <p:regular r:id="rId78"/>
    </p:embeddedFont>
    <p:embeddedFont>
      <p:font typeface="OFGNHR+ArialMT"/>
      <p:regular r:id="rId79"/>
    </p:embeddedFont>
    <p:embeddedFont>
      <p:font typeface="IJTGIQ+2,Bold"/>
      <p:regular r:id="rId80"/>
    </p:embeddedFont>
    <p:embeddedFont>
      <p:font typeface="CBWKOW+1"/>
      <p:regular r:id="rId81"/>
    </p:embeddedFont>
    <p:embeddedFont>
      <p:font typeface="NKFLQC+1"/>
      <p:regular r:id="rId82"/>
    </p:embeddedFont>
    <p:embeddedFont>
      <p:font typeface="CBWKOW+1"/>
      <p:regular r:id="rId83"/>
    </p:embeddedFont>
    <p:embeddedFont>
      <p:font typeface="JUFQQC+TimesNewRomanPS-BoldMT"/>
      <p:regular r:id="rId84"/>
    </p:embeddedFont>
    <p:embeddedFont>
      <p:font typeface="NKFLQC+1"/>
      <p:regular r:id="rId85"/>
    </p:embeddedFont>
    <p:embeddedFont>
      <p:font typeface="OFGNHR+ArialMT"/>
      <p:regular r:id="rId86"/>
    </p:embeddedFont>
    <p:embeddedFont>
      <p:font typeface="TVUEOE+Helvetica"/>
      <p:regular r:id="rId87"/>
    </p:embeddedFont>
    <p:embeddedFont>
      <p:font typeface="CBWKOW+1"/>
      <p:regular r:id="rId88"/>
    </p:embeddedFont>
    <p:embeddedFont>
      <p:font typeface="OFGNHR+ArialMT"/>
      <p:regular r:id="rId89"/>
    </p:embeddedFont>
    <p:embeddedFont>
      <p:font typeface="TVUEOE+Helvetica"/>
      <p:regular r:id="rId90"/>
    </p:embeddedFont>
    <p:embeddedFont>
      <p:font typeface="JHJFES+Arial-BoldMT"/>
      <p:regular r:id="rId91"/>
    </p:embeddedFont>
    <p:embeddedFont>
      <p:font typeface="OFGNHR+ArialMT"/>
      <p:regular r:id="rId92"/>
    </p:embeddedFont>
    <p:embeddedFont>
      <p:font typeface="CBWKOW+1"/>
      <p:regular r:id="rId93"/>
    </p:embeddedFont>
    <p:embeddedFont>
      <p:font typeface="CBWKOW+1"/>
      <p:regular r:id="rId94"/>
    </p:embeddedFont>
    <p:embeddedFont>
      <p:font typeface="CBWKOW+1"/>
      <p:regular r:id="rId95"/>
    </p:embeddedFont>
    <p:embeddedFont>
      <p:font typeface="GTAELW+Helvetica-Bold"/>
      <p:regular r:id="rId96"/>
    </p:embeddedFont>
    <p:embeddedFont>
      <p:font typeface="Times New Roman"/>
      <p:regular r:id="rId97"/>
    </p:embeddedFont>
    <p:embeddedFont>
      <p:font typeface="CBWKOW+1"/>
      <p:regular r:id="rId98"/>
    </p:embeddedFont>
    <p:embeddedFont>
      <p:font typeface="TVUEOE+Helvetica"/>
      <p:regular r:id="rId99"/>
    </p:embeddedFont>
    <p:embeddedFont>
      <p:font typeface="KTTBVO+MicrosoftYaHeiUI"/>
      <p:regular r:id="rId100"/>
    </p:embeddedFont>
    <p:embeddedFont>
      <p:font typeface="QTWUWQ+Microsoft YaHei UI"/>
      <p:regular r:id="rId101"/>
    </p:embeddedFont>
    <p:embeddedFont>
      <p:font typeface="KTTBVO+MicrosoftYaHeiUI"/>
      <p:regular r:id="rId102"/>
    </p:embeddedFont>
    <p:embeddedFont>
      <p:font typeface="OFGNHR+ArialMT"/>
      <p:regular r:id="rId103"/>
    </p:embeddedFont>
    <p:embeddedFont>
      <p:font typeface="NKFLQC+1"/>
      <p:regular r:id="rId104"/>
    </p:embeddedFont>
    <p:embeddedFont>
      <p:font typeface="OFGNHR+ArialMT"/>
      <p:regular r:id="rId105"/>
    </p:embeddedFont>
    <p:embeddedFont>
      <p:font typeface="TVUEOE+Helvetica"/>
      <p:regular r:id="rId106"/>
    </p:embeddedFont>
    <p:embeddedFont>
      <p:font typeface="TVUEOE+Helvetica"/>
      <p:regular r:id="rId107"/>
    </p:embeddedFont>
    <p:embeddedFont>
      <p:font typeface="OFGNHR+ArialMT"/>
      <p:regular r:id="rId108"/>
    </p:embeddedFont>
    <p:embeddedFont>
      <p:font typeface="TVUEOE+Helvetica"/>
      <p:regular r:id="rId109"/>
    </p:embeddedFont>
    <p:embeddedFont>
      <p:font typeface="JHJFES+Arial-BoldMT"/>
      <p:regular r:id="rId110"/>
    </p:embeddedFont>
    <p:embeddedFont>
      <p:font typeface="GPIILN+Times-Roman"/>
      <p:regular r:id="rId11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presProps" Target="presProps.xml" /><Relationship Id="rId10" Type="http://schemas.openxmlformats.org/officeDocument/2006/relationships/slide" Target="slides/slide5.xml" /><Relationship Id="rId100" Type="http://schemas.openxmlformats.org/officeDocument/2006/relationships/font" Target="fonts/font25.fntdata" /><Relationship Id="rId101" Type="http://schemas.openxmlformats.org/officeDocument/2006/relationships/font" Target="fonts/font26.fntdata" /><Relationship Id="rId102" Type="http://schemas.openxmlformats.org/officeDocument/2006/relationships/font" Target="fonts/font27.fntdata" /><Relationship Id="rId103" Type="http://schemas.openxmlformats.org/officeDocument/2006/relationships/font" Target="fonts/font28.fntdata" /><Relationship Id="rId104" Type="http://schemas.openxmlformats.org/officeDocument/2006/relationships/font" Target="fonts/font29.fntdata" /><Relationship Id="rId105" Type="http://schemas.openxmlformats.org/officeDocument/2006/relationships/font" Target="fonts/font30.fntdata" /><Relationship Id="rId106" Type="http://schemas.openxmlformats.org/officeDocument/2006/relationships/font" Target="fonts/font31.fntdata" /><Relationship Id="rId107" Type="http://schemas.openxmlformats.org/officeDocument/2006/relationships/font" Target="fonts/font32.fntdata" /><Relationship Id="rId108" Type="http://schemas.openxmlformats.org/officeDocument/2006/relationships/font" Target="fonts/font33.fntdata" /><Relationship Id="rId109" Type="http://schemas.openxmlformats.org/officeDocument/2006/relationships/font" Target="fonts/font34.fntdata" /><Relationship Id="rId11" Type="http://schemas.openxmlformats.org/officeDocument/2006/relationships/slide" Target="slides/slide6.xml" /><Relationship Id="rId110" Type="http://schemas.openxmlformats.org/officeDocument/2006/relationships/font" Target="fonts/font35.fntdata" /><Relationship Id="rId111" Type="http://schemas.openxmlformats.org/officeDocument/2006/relationships/font" Target="fonts/font36.fntdata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tableStyles" Target="tableStyles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viewProps" Target="viewProps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theme" Target="theme/theme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49" Type="http://schemas.openxmlformats.org/officeDocument/2006/relationships/slide" Target="slides/slide44.xml" /><Relationship Id="rId5" Type="http://schemas.openxmlformats.org/officeDocument/2006/relationships/slideMaster" Target="slideMasters/slideMaster1.xml" /><Relationship Id="rId50" Type="http://schemas.openxmlformats.org/officeDocument/2006/relationships/slide" Target="slides/slide45.xml" /><Relationship Id="rId51" Type="http://schemas.openxmlformats.org/officeDocument/2006/relationships/slide" Target="slides/slide46.xml" /><Relationship Id="rId52" Type="http://schemas.openxmlformats.org/officeDocument/2006/relationships/slide" Target="slides/slide47.xml" /><Relationship Id="rId53" Type="http://schemas.openxmlformats.org/officeDocument/2006/relationships/slide" Target="slides/slide48.xml" /><Relationship Id="rId54" Type="http://schemas.openxmlformats.org/officeDocument/2006/relationships/slide" Target="slides/slide49.xml" /><Relationship Id="rId55" Type="http://schemas.openxmlformats.org/officeDocument/2006/relationships/slide" Target="slides/slide50.xml" /><Relationship Id="rId56" Type="http://schemas.openxmlformats.org/officeDocument/2006/relationships/slide" Target="slides/slide51.xml" /><Relationship Id="rId57" Type="http://schemas.openxmlformats.org/officeDocument/2006/relationships/slide" Target="slides/slide52.xml" /><Relationship Id="rId58" Type="http://schemas.openxmlformats.org/officeDocument/2006/relationships/slide" Target="slides/slide53.xml" /><Relationship Id="rId59" Type="http://schemas.openxmlformats.org/officeDocument/2006/relationships/slide" Target="slides/slide54.xml" /><Relationship Id="rId6" Type="http://schemas.openxmlformats.org/officeDocument/2006/relationships/slide" Target="slides/slide1.xml" /><Relationship Id="rId60" Type="http://schemas.openxmlformats.org/officeDocument/2006/relationships/slide" Target="slides/slide55.xml" /><Relationship Id="rId61" Type="http://schemas.openxmlformats.org/officeDocument/2006/relationships/slide" Target="slides/slide56.xml" /><Relationship Id="rId62" Type="http://schemas.openxmlformats.org/officeDocument/2006/relationships/slide" Target="slides/slide57.xml" /><Relationship Id="rId63" Type="http://schemas.openxmlformats.org/officeDocument/2006/relationships/slide" Target="slides/slide58.xml" /><Relationship Id="rId64" Type="http://schemas.openxmlformats.org/officeDocument/2006/relationships/slide" Target="slides/slide59.xml" /><Relationship Id="rId65" Type="http://schemas.openxmlformats.org/officeDocument/2006/relationships/slide" Target="slides/slide60.xml" /><Relationship Id="rId66" Type="http://schemas.openxmlformats.org/officeDocument/2006/relationships/slide" Target="slides/slide61.xml" /><Relationship Id="rId67" Type="http://schemas.openxmlformats.org/officeDocument/2006/relationships/slide" Target="slides/slide62.xml" /><Relationship Id="rId68" Type="http://schemas.openxmlformats.org/officeDocument/2006/relationships/slide" Target="slides/slide63.xml" /><Relationship Id="rId69" Type="http://schemas.openxmlformats.org/officeDocument/2006/relationships/slide" Target="slides/slide64.xml" /><Relationship Id="rId7" Type="http://schemas.openxmlformats.org/officeDocument/2006/relationships/slide" Target="slides/slide2.xml" /><Relationship Id="rId70" Type="http://schemas.openxmlformats.org/officeDocument/2006/relationships/slide" Target="slides/slide65.xml" /><Relationship Id="rId71" Type="http://schemas.openxmlformats.org/officeDocument/2006/relationships/slide" Target="slides/slide66.xml" /><Relationship Id="rId72" Type="http://schemas.openxmlformats.org/officeDocument/2006/relationships/slide" Target="slides/slide67.xml" /><Relationship Id="rId73" Type="http://schemas.openxmlformats.org/officeDocument/2006/relationships/slide" Target="slides/slide68.xml" /><Relationship Id="rId74" Type="http://schemas.openxmlformats.org/officeDocument/2006/relationships/slide" Target="slides/slide69.xml" /><Relationship Id="rId75" Type="http://schemas.openxmlformats.org/officeDocument/2006/relationships/slide" Target="slides/slide70.xml" /><Relationship Id="rId76" Type="http://schemas.openxmlformats.org/officeDocument/2006/relationships/font" Target="fonts/font1.fntdata" /><Relationship Id="rId77" Type="http://schemas.openxmlformats.org/officeDocument/2006/relationships/font" Target="fonts/font2.fntdata" /><Relationship Id="rId78" Type="http://schemas.openxmlformats.org/officeDocument/2006/relationships/font" Target="fonts/font3.fntdata" /><Relationship Id="rId79" Type="http://schemas.openxmlformats.org/officeDocument/2006/relationships/font" Target="fonts/font4.fntdata" /><Relationship Id="rId8" Type="http://schemas.openxmlformats.org/officeDocument/2006/relationships/slide" Target="slides/slide3.xml" /><Relationship Id="rId80" Type="http://schemas.openxmlformats.org/officeDocument/2006/relationships/font" Target="fonts/font5.fntdata" /><Relationship Id="rId81" Type="http://schemas.openxmlformats.org/officeDocument/2006/relationships/font" Target="fonts/font6.fntdata" /><Relationship Id="rId82" Type="http://schemas.openxmlformats.org/officeDocument/2006/relationships/font" Target="fonts/font7.fntdata" /><Relationship Id="rId83" Type="http://schemas.openxmlformats.org/officeDocument/2006/relationships/font" Target="fonts/font8.fntdata" /><Relationship Id="rId84" Type="http://schemas.openxmlformats.org/officeDocument/2006/relationships/font" Target="fonts/font9.fntdata" /><Relationship Id="rId85" Type="http://schemas.openxmlformats.org/officeDocument/2006/relationships/font" Target="fonts/font10.fntdata" /><Relationship Id="rId86" Type="http://schemas.openxmlformats.org/officeDocument/2006/relationships/font" Target="fonts/font11.fntdata" /><Relationship Id="rId87" Type="http://schemas.openxmlformats.org/officeDocument/2006/relationships/font" Target="fonts/font12.fntdata" /><Relationship Id="rId88" Type="http://schemas.openxmlformats.org/officeDocument/2006/relationships/font" Target="fonts/font13.fntdata" /><Relationship Id="rId89" Type="http://schemas.openxmlformats.org/officeDocument/2006/relationships/font" Target="fonts/font14.fntdata" /><Relationship Id="rId9" Type="http://schemas.openxmlformats.org/officeDocument/2006/relationships/slide" Target="slides/slide4.xml" /><Relationship Id="rId90" Type="http://schemas.openxmlformats.org/officeDocument/2006/relationships/font" Target="fonts/font15.fntdata" /><Relationship Id="rId91" Type="http://schemas.openxmlformats.org/officeDocument/2006/relationships/font" Target="fonts/font16.fntdata" /><Relationship Id="rId92" Type="http://schemas.openxmlformats.org/officeDocument/2006/relationships/font" Target="fonts/font17.fntdata" /><Relationship Id="rId93" Type="http://schemas.openxmlformats.org/officeDocument/2006/relationships/font" Target="fonts/font18.fntdata" /><Relationship Id="rId94" Type="http://schemas.openxmlformats.org/officeDocument/2006/relationships/font" Target="fonts/font19.fntdata" /><Relationship Id="rId95" Type="http://schemas.openxmlformats.org/officeDocument/2006/relationships/font" Target="fonts/font20.fntdata" /><Relationship Id="rId96" Type="http://schemas.openxmlformats.org/officeDocument/2006/relationships/font" Target="fonts/font21.fntdata" /><Relationship Id="rId97" Type="http://schemas.openxmlformats.org/officeDocument/2006/relationships/font" Target="fonts/font22.fntdata" /><Relationship Id="rId98" Type="http://schemas.openxmlformats.org/officeDocument/2006/relationships/font" Target="fonts/font23.fntdata" /><Relationship Id="rId99" Type="http://schemas.openxmlformats.org/officeDocument/2006/relationships/font" Target="fonts/font24.fntdata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27.02.2014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В‹#В›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8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pn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7.pn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pn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9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1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pn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3.pn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4.pn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5.pn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pn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7.png" /><Relationship Id="rId3" Type="http://schemas.openxmlformats.org/officeDocument/2006/relationships/hyperlink" Target="https://rutube.ru/video/cd1e5c87f151ef5fe7e310adf3a0c7ee/" TargetMode="Externa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8.pn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pn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1.pn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2.pn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pn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4.pn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pn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pn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7.pn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8.pn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5548" y="2777315"/>
            <a:ext cx="8035238" cy="117868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178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4000" spc="-4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 spc="-12">
                <a:solidFill>
                  <a:srgbClr val="ffffff"/>
                </a:solidFill>
                <a:latin typeface="CBWKOW+1"/>
                <a:cs typeface="CBWKOW+1"/>
              </a:rPr>
              <a:t>крупнейшего</a:t>
            </a:r>
            <a:r>
              <a:rPr dirty="0" sz="4000" spc="2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 spc="-15">
                <a:solidFill>
                  <a:srgbClr val="ffffff"/>
                </a:solidFill>
                <a:latin typeface="CBWKOW+1"/>
                <a:cs typeface="CBWKOW+1"/>
              </a:rPr>
              <a:t>оператора</a:t>
            </a:r>
          </a:p>
          <a:p>
            <a:pPr marL="0" marR="0">
              <a:lnSpc>
                <a:spcPts val="4178"/>
              </a:lnSpc>
              <a:spcBef>
                <a:spcPts val="623"/>
              </a:spcBef>
              <a:spcAft>
                <a:spcPts val="0"/>
              </a:spcAft>
            </a:pP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электронных</a:t>
            </a: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CBWKOW+1"/>
                <a:cs typeface="CBWKOW+1"/>
              </a:rPr>
              <a:t>торгов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5544" y="734849"/>
            <a:ext cx="3992724" cy="169079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Работа</a:t>
            </a:r>
            <a:r>
              <a:rPr dirty="0" sz="2800" spc="-55">
                <a:solidFill>
                  <a:srgbClr val="000000"/>
                </a:solidFill>
                <a:latin typeface="KTTBVO+MicrosoftYaHeiUI"/>
                <a:cs typeface="KTTBVO+MicrosoftYaHei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с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закупками</a:t>
            </a:r>
          </a:p>
          <a:p>
            <a:pPr marL="0" marR="0">
              <a:lnSpc>
                <a:spcPts val="3361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на</a:t>
            </a:r>
            <a:r>
              <a:rPr dirty="0" sz="2800" spc="14">
                <a:solidFill>
                  <a:srgbClr val="000000"/>
                </a:solidFill>
                <a:latin typeface="KTTBVO+MicrosoftYaHeiUI"/>
                <a:cs typeface="KTTBVO+MicrosoftYaHei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ЭТП</a:t>
            </a:r>
            <a:r>
              <a:rPr dirty="0" sz="2800">
                <a:solidFill>
                  <a:srgbClr val="000000"/>
                </a:solidFill>
                <a:latin typeface="QTWUWQ+Microsoft YaHei UI"/>
                <a:cs typeface="QTWUWQ+Microsoft YaHei UI"/>
              </a:rPr>
              <a:t>:</a:t>
            </a:r>
            <a:r>
              <a:rPr dirty="0" sz="2800" spc="-15">
                <a:solidFill>
                  <a:srgbClr val="000000"/>
                </a:solidFill>
                <a:latin typeface="QTWUWQ+Microsoft YaHei UI"/>
                <a:cs typeface="QTWUWQ+Microsoft YaHei 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единая</a:t>
            </a:r>
          </a:p>
          <a:p>
            <a:pPr marL="3" marR="0">
              <a:lnSpc>
                <a:spcPts val="2925"/>
              </a:lnSpc>
              <a:spcBef>
                <a:spcPts val="295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страница</a:t>
            </a:r>
            <a:r>
              <a:rPr dirty="0" sz="2800" spc="-52">
                <a:solidFill>
                  <a:srgbClr val="000000"/>
                </a:solidFill>
                <a:latin typeface="KTTBVO+MicrosoftYaHeiUI"/>
                <a:cs typeface="KTTBVO+MicrosoftYaHei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управления</a:t>
            </a:r>
          </a:p>
          <a:p>
            <a:pPr marL="3" marR="0">
              <a:lnSpc>
                <a:spcPts val="2928"/>
              </a:lnSpc>
              <a:spcBef>
                <a:spcPts val="482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закупками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5548" y="2568787"/>
            <a:ext cx="4258344" cy="47201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78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600" spc="78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Мои</a:t>
            </a:r>
            <a:r>
              <a:rPr dirty="0" sz="1600" spc="7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извещения</a:t>
            </a:r>
            <a:r>
              <a:rPr dirty="0" sz="1600" spc="8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заказчику</a:t>
            </a:r>
          </a:p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доступны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5548" y="3135971"/>
            <a:ext cx="2324693" cy="252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 spc="82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Календарь</a:t>
            </a:r>
            <a:r>
              <a:rPr dirty="0" sz="16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событий,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5548" y="3480129"/>
            <a:ext cx="2352337" cy="25282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 spc="82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События</a:t>
            </a:r>
            <a:r>
              <a:rPr dirty="0" sz="16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сегодня,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5544" y="3828121"/>
            <a:ext cx="3844079" cy="60003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 spc="82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Запросы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разъяснения,</a:t>
            </a:r>
          </a:p>
          <a:p>
            <a:pPr marL="0" marR="0">
              <a:lnSpc>
                <a:spcPts val="1678"/>
              </a:lnSpc>
              <a:spcBef>
                <a:spcPts val="104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 spc="82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Задачи</a:t>
            </a:r>
            <a:r>
              <a:rPr dirty="0" sz="16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возобновление</a:t>
            </a:r>
            <a:r>
              <a:rPr dirty="0" sz="16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процедур,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5544" y="4520396"/>
            <a:ext cx="4261103" cy="47195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 spc="82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Полная</a:t>
            </a:r>
            <a:r>
              <a:rPr dirty="0" sz="1600" spc="13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информация</a:t>
            </a:r>
            <a:r>
              <a:rPr dirty="0" sz="1600" spc="13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600" spc="13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проводимых</a:t>
            </a:r>
          </a:p>
          <a:p>
            <a:pPr marL="228600" marR="0">
              <a:lnSpc>
                <a:spcPts val="1675"/>
              </a:lnSpc>
              <a:spcBef>
                <a:spcPts val="39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закупках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731561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персональные</a:t>
            </a:r>
            <a:r>
              <a:rPr dirty="0" sz="2800" spc="-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настройки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4232" y="1443091"/>
            <a:ext cx="2404502" cy="3017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075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личном</a:t>
            </a:r>
            <a:r>
              <a:rPr dirty="0" sz="20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2">
                <a:solidFill>
                  <a:srgbClr val="000000"/>
                </a:solidFill>
                <a:latin typeface="OFGNHR+ArialMT"/>
                <a:cs typeface="OFGNHR+ArialMT"/>
              </a:rPr>
              <a:t>кабинете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4232" y="1748138"/>
            <a:ext cx="3460137" cy="9113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075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20">
                <a:solidFill>
                  <a:srgbClr val="000000"/>
                </a:solidFill>
                <a:latin typeface="OFGNHR+ArialMT"/>
                <a:cs typeface="OFGNHR+ArialMT"/>
              </a:rPr>
              <a:t>уполномоченного</a:t>
            </a:r>
            <a:r>
              <a:rPr dirty="0" sz="2000" spc="1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7">
                <a:solidFill>
                  <a:srgbClr val="000000"/>
                </a:solidFill>
                <a:latin typeface="OFGNHR+ArialMT"/>
                <a:cs typeface="OFGNHR+ArialMT"/>
              </a:rPr>
              <a:t>органа</a:t>
            </a:r>
          </a:p>
          <a:p>
            <a:pPr marL="0" marR="0">
              <a:lnSpc>
                <a:spcPts val="2075"/>
              </a:lnSpc>
              <a:spcBef>
                <a:spcPts val="324"/>
              </a:spcBef>
              <a:spcAft>
                <a:spcPts val="0"/>
              </a:spcAft>
            </a:pPr>
            <a:r>
              <a:rPr dirty="0" sz="2000" spc="-13">
                <a:solidFill>
                  <a:srgbClr val="000000"/>
                </a:solidFill>
                <a:latin typeface="OFGNHR+ArialMT"/>
                <a:cs typeface="OFGNHR+ArialMT"/>
              </a:rPr>
              <a:t>реализован</a:t>
            </a:r>
            <a:r>
              <a:rPr dirty="0" sz="2000" spc="7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5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</a:p>
          <a:p>
            <a:pPr marL="0" marR="0">
              <a:lnSpc>
                <a:spcPts val="2078"/>
              </a:lnSpc>
              <a:spcBef>
                <a:spcPts val="322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«Персональные</a:t>
            </a:r>
            <a:r>
              <a:rPr dirty="0" sz="2000" spc="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настройки»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4232" y="2751314"/>
            <a:ext cx="3473196" cy="12164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075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20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20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скрыть</a:t>
            </a:r>
            <a:r>
              <a:rPr dirty="0" sz="20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57">
                <a:solidFill>
                  <a:srgbClr val="000000"/>
                </a:solidFill>
                <a:latin typeface="OFGNHR+ArialMT"/>
                <a:cs typeface="OFGNHR+ArialMT"/>
              </a:rPr>
              <a:t>от</a:t>
            </a:r>
          </a:p>
          <a:p>
            <a:pPr marL="0" marR="0">
              <a:lnSpc>
                <a:spcPts val="2078"/>
              </a:lnSpc>
              <a:spcBef>
                <a:spcPts val="306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заказчика</a:t>
            </a:r>
            <a:r>
              <a:rPr dirty="0" sz="2000" spc="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первые</a:t>
            </a:r>
            <a:r>
              <a:rPr dirty="0" sz="2000" spc="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20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20">
                <a:solidFill>
                  <a:srgbClr val="000000"/>
                </a:solidFill>
                <a:latin typeface="OFGNHR+ArialMT"/>
                <a:cs typeface="OFGNHR+ArialMT"/>
              </a:rPr>
              <a:t>вторые</a:t>
            </a:r>
          </a:p>
          <a:p>
            <a:pPr marL="0" marR="0">
              <a:lnSpc>
                <a:spcPts val="2075"/>
              </a:lnSpc>
              <a:spcBef>
                <a:spcPts val="325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  <a:r>
              <a:rPr dirty="0" sz="20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6">
                <a:solidFill>
                  <a:srgbClr val="000000"/>
                </a:solidFill>
                <a:latin typeface="OFGNHR+ArialMT"/>
                <a:cs typeface="OFGNHR+ArialMT"/>
              </a:rPr>
              <a:t>до</a:t>
            </a:r>
            <a:r>
              <a:rPr dirty="0" sz="2000" spc="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22">
                <a:solidFill>
                  <a:srgbClr val="000000"/>
                </a:solidFill>
                <a:latin typeface="OFGNHR+ArialMT"/>
                <a:cs typeface="OFGNHR+ArialMT"/>
              </a:rPr>
              <a:t>подведения</a:t>
            </a:r>
          </a:p>
          <a:p>
            <a:pPr marL="0" marR="0">
              <a:lnSpc>
                <a:spcPts val="2078"/>
              </a:lnSpc>
              <a:spcBef>
                <a:spcPts val="322"/>
              </a:spcBef>
              <a:spcAft>
                <a:spcPts val="0"/>
              </a:spcAft>
            </a:pPr>
            <a:r>
              <a:rPr dirty="0" sz="2000" spc="-22">
                <a:solidFill>
                  <a:srgbClr val="000000"/>
                </a:solidFill>
                <a:latin typeface="OFGNHR+ArialMT"/>
                <a:cs typeface="OFGNHR+ArialMT"/>
              </a:rPr>
              <a:t>итогов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4232" y="4059537"/>
            <a:ext cx="3487239" cy="911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075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20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20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6">
                <a:solidFill>
                  <a:srgbClr val="000000"/>
                </a:solidFill>
                <a:latin typeface="OFGNHR+ArialMT"/>
                <a:cs typeface="OFGNHR+ArialMT"/>
              </a:rPr>
              <a:t>установить</a:t>
            </a:r>
          </a:p>
          <a:p>
            <a:pPr marL="0" marR="0">
              <a:lnSpc>
                <a:spcPts val="2078"/>
              </a:lnSpc>
              <a:spcBef>
                <a:spcPts val="306"/>
              </a:spcBef>
              <a:spcAft>
                <a:spcPts val="0"/>
              </a:spcAft>
            </a:pPr>
            <a:r>
              <a:rPr dirty="0" sz="2000" spc="-14">
                <a:solidFill>
                  <a:srgbClr val="000000"/>
                </a:solidFill>
                <a:latin typeface="OFGNHR+ArialMT"/>
                <a:cs typeface="OFGNHR+ArialMT"/>
              </a:rPr>
              <a:t>автоматическое</a:t>
            </a:r>
            <a:r>
              <a:rPr dirty="0" sz="2000" spc="8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2">
                <a:solidFill>
                  <a:srgbClr val="000000"/>
                </a:solidFill>
                <a:latin typeface="OFGNHR+ArialMT"/>
                <a:cs typeface="OFGNHR+ArialMT"/>
              </a:rPr>
              <a:t>заполнение</a:t>
            </a:r>
          </a:p>
          <a:p>
            <a:pPr marL="0" marR="0">
              <a:lnSpc>
                <a:spcPts val="2075"/>
              </a:lnSpc>
              <a:spcBef>
                <a:spcPts val="325"/>
              </a:spcBef>
              <a:spcAft>
                <a:spcPts val="0"/>
              </a:spcAft>
            </a:pPr>
            <a:r>
              <a:rPr dirty="0" sz="2000" spc="-20">
                <a:solidFill>
                  <a:srgbClr val="000000"/>
                </a:solidFill>
                <a:latin typeface="OFGNHR+ArialMT"/>
                <a:cs typeface="OFGNHR+ArialMT"/>
              </a:rPr>
              <a:t>полей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4232" y="5065385"/>
            <a:ext cx="3484856" cy="9118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078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20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Хранение</a:t>
            </a:r>
            <a:r>
              <a:rPr dirty="0" sz="20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часто</a:t>
            </a:r>
          </a:p>
          <a:p>
            <a:pPr marL="0" marR="0">
              <a:lnSpc>
                <a:spcPts val="2075"/>
              </a:lnSpc>
              <a:spcBef>
                <a:spcPts val="310"/>
              </a:spcBef>
              <a:spcAft>
                <a:spcPts val="0"/>
              </a:spcAft>
            </a:pPr>
            <a:r>
              <a:rPr dirty="0" sz="2000" spc="-20">
                <a:solidFill>
                  <a:srgbClr val="000000"/>
                </a:solidFill>
                <a:latin typeface="OFGNHR+ArialMT"/>
                <a:cs typeface="OFGNHR+ArialMT"/>
              </a:rPr>
              <a:t>используемых</a:t>
            </a:r>
            <a:r>
              <a:rPr dirty="0" sz="2000" spc="1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 spc="-15">
                <a:solidFill>
                  <a:srgbClr val="000000"/>
                </a:solidFill>
                <a:latin typeface="OFGNHR+ArialMT"/>
                <a:cs typeface="OFGNHR+ArialMT"/>
              </a:rPr>
              <a:t>документов</a:t>
            </a:r>
            <a:r>
              <a:rPr dirty="0" sz="2000" spc="9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2075"/>
              </a:lnSpc>
              <a:spcBef>
                <a:spcPts val="324"/>
              </a:spcBef>
              <a:spcAft>
                <a:spcPts val="0"/>
              </a:spcAft>
            </a:pPr>
            <a:r>
              <a:rPr dirty="0" sz="2000" spc="-26">
                <a:solidFill>
                  <a:srgbClr val="000000"/>
                </a:solidFill>
                <a:latin typeface="OFGNHR+ArialMT"/>
                <a:cs typeface="OFGNHR+ArialMT"/>
              </a:rPr>
              <a:t>другие</a:t>
            </a:r>
            <a:r>
              <a:rPr dirty="0" sz="2000" spc="10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2000">
                <a:solidFill>
                  <a:srgbClr val="000000"/>
                </a:solidFill>
                <a:latin typeface="OFGNHR+ArialMT"/>
                <a:cs typeface="OFGNHR+ArialMT"/>
              </a:rPr>
              <a:t>настройки…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531507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Отображение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закупок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28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9">
                <a:solidFill>
                  <a:srgbClr val="ffffff"/>
                </a:solidFill>
                <a:latin typeface="CBWKOW+1"/>
                <a:cs typeface="CBWKOW+1"/>
              </a:rPr>
              <a:t>таблица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29505" y="5033757"/>
            <a:ext cx="7177723" cy="8254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изменения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формы</a:t>
            </a:r>
            <a:r>
              <a:rPr dirty="0" sz="1800" spc="-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отображения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информации</a:t>
            </a:r>
            <a:r>
              <a:rPr dirty="0" sz="18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закупкам</a:t>
            </a: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воспользоваться</a:t>
            </a:r>
            <a:r>
              <a:rPr dirty="0" sz="1800" spc="-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клавишей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«Таблица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/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Список»</a:t>
            </a:r>
            <a:r>
              <a:rPr dirty="0" sz="1800" spc="-8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настроить</a:t>
            </a:r>
          </a:p>
          <a:p>
            <a:pPr marL="0" marR="0">
              <a:lnSpc>
                <a:spcPts val="1878"/>
              </a:lnSpc>
              <a:spcBef>
                <a:spcPts val="268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количество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процедур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от</a:t>
            </a:r>
            <a:r>
              <a:rPr dirty="0" sz="1800" spc="5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20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100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531507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Отображение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закупок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28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9">
                <a:solidFill>
                  <a:srgbClr val="ffffff"/>
                </a:solidFill>
                <a:latin typeface="CBWKOW+1"/>
                <a:cs typeface="CBWKOW+1"/>
              </a:rPr>
              <a:t>таблица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28652" y="1452219"/>
            <a:ext cx="4740908" cy="5524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Значение</a:t>
            </a:r>
            <a:r>
              <a:rPr dirty="0" sz="1800" spc="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параметра</a:t>
            </a:r>
            <a:r>
              <a:rPr dirty="0" sz="1800" spc="-5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переключения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список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/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таблица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сохраняется</a:t>
            </a:r>
            <a:r>
              <a:rPr dirty="0" sz="18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умолчанию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81177" y="5308333"/>
            <a:ext cx="4552778" cy="55062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Отображение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информации</a:t>
            </a:r>
            <a:r>
              <a:rPr dirty="0" sz="18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закупкам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878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виде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таблицы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5407872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Отображение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закупок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28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</a:t>
            </a:r>
            <a:r>
              <a:rPr dirty="0" sz="2800" spc="-7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22">
                <a:solidFill>
                  <a:srgbClr val="ffffff"/>
                </a:solidFill>
                <a:latin typeface="CBWKOW+1"/>
                <a:cs typeface="CBWKOW+1"/>
              </a:rPr>
              <a:t>арточк</a:t>
            </a:r>
            <a:r>
              <a:rPr dirty="0" sz="2800" spc="-7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68734" y="4804117"/>
            <a:ext cx="6114173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Отображение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информации</a:t>
            </a:r>
            <a:r>
              <a:rPr dirty="0" sz="18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закупкам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виде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карточек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703919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динамический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индикатор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93154" y="5236324"/>
            <a:ext cx="4286080" cy="82525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Организатор</a:t>
            </a:r>
            <a:r>
              <a:rPr dirty="0" sz="1800" spc="5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торгов</a:t>
            </a:r>
            <a:r>
              <a:rPr dirty="0" sz="1800" spc="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карточке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закупки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видит</a:t>
            </a:r>
            <a:r>
              <a:rPr dirty="0" sz="1800" spc="-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время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наступления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самого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события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700059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3">
                <a:solidFill>
                  <a:srgbClr val="ffffff"/>
                </a:solidFill>
                <a:latin typeface="CBWKOW+1"/>
                <a:cs typeface="CBWKOW+1"/>
              </a:rPr>
              <a:t>подсветка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событий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60846" y="2947263"/>
            <a:ext cx="3472230" cy="278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Подсветка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событий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60846" y="3221578"/>
            <a:ext cx="4117305" cy="192292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зелёный,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оранжевый,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красный.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Оранжевый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цвет</a:t>
            </a:r>
            <a:r>
              <a:rPr dirty="0" sz="1800" spc="-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</a:t>
            </a:r>
            <a:r>
              <a:rPr dirty="0" sz="18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события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сигнализирует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пользователю</a:t>
            </a:r>
            <a:r>
              <a:rPr dirty="0" sz="1800" spc="-5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последнем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дне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выполнения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действий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закупке,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завтра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оно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просрочено</a:t>
            </a:r>
            <a:r>
              <a:rPr dirty="0" sz="1800" spc="-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станет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JHJFES+Arial-BoldMT"/>
                <a:cs typeface="JHJFES+Arial-BoldMT"/>
              </a:rPr>
              <a:t>красного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цвета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9574043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события</a:t>
            </a:r>
            <a:r>
              <a:rPr dirty="0" sz="2800" spc="-4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на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сегодня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(карточный</a:t>
            </a:r>
            <a:r>
              <a:rPr dirty="0" sz="2800" spc="-15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вид)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10805" y="1898497"/>
            <a:ext cx="3516042" cy="55067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«События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сегодня»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формирование</a:t>
            </a:r>
            <a:r>
              <a:rPr dirty="0" sz="1800" spc="-6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виде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карточек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9625795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события</a:t>
            </a:r>
            <a:r>
              <a:rPr dirty="0" sz="2800" spc="-4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на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сегодня</a:t>
            </a:r>
            <a:r>
              <a:rPr dirty="0" sz="2800" spc="2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(табличный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вид)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10805" y="1898497"/>
            <a:ext cx="3501680" cy="55067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«События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сегодня»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формирование</a:t>
            </a:r>
            <a:r>
              <a:rPr dirty="0" sz="1800" spc="-6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виде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таблицы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10381184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8">
                <a:solidFill>
                  <a:srgbClr val="ffffff"/>
                </a:solidFill>
                <a:latin typeface="CBWKOW+1"/>
                <a:cs typeface="CBWKOW+1"/>
              </a:rPr>
              <a:t>удобный</a:t>
            </a:r>
            <a:r>
              <a:rPr dirty="0" sz="2800" spc="2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поиск</a:t>
            </a:r>
            <a:r>
              <a:rPr dirty="0" sz="2800" spc="-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извещений</a:t>
            </a:r>
            <a:r>
              <a:rPr dirty="0" sz="2800" spc="-4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для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Заказчика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00">
                <a:solidFill>
                  <a:srgbClr val="ffffff"/>
                </a:solidFill>
                <a:latin typeface="CBWKOW+1"/>
                <a:cs typeface="CBWKOW+1"/>
              </a:rPr>
              <a:t>УО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75307" y="1611107"/>
            <a:ext cx="3286372" cy="11001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Поиск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необходимой</a:t>
            </a: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процедуры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происходит</a:t>
            </a:r>
            <a:r>
              <a:rPr dirty="0" sz="1800" spc="-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последним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4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цифрам</a:t>
            </a:r>
            <a:r>
              <a:rPr dirty="0" sz="18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номера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извещения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7643452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СБЕР</a:t>
            </a:r>
            <a:r>
              <a:rPr dirty="0" sz="2800" spc="-29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–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часть</a:t>
            </a:r>
            <a:r>
              <a:rPr dirty="0" sz="2800" spc="-3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3">
                <a:solidFill>
                  <a:srgbClr val="ffffff"/>
                </a:solidFill>
                <a:latin typeface="CBWKOW+1"/>
                <a:cs typeface="CBWKOW+1"/>
              </a:rPr>
              <a:t>ЭКОСИСТЕМЫ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СБЕРБАНКА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8950" y="1289261"/>
            <a:ext cx="4281305" cy="2512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СБЕР</a:t>
            </a:r>
            <a:r>
              <a:rPr dirty="0" sz="1600" spc="-12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А</a:t>
            </a:r>
            <a:r>
              <a:rPr dirty="0" sz="1600" spc="-16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–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экосистема</a:t>
            </a:r>
            <a:r>
              <a:rPr dirty="0" sz="1600" spc="-77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для</a:t>
            </a:r>
            <a:r>
              <a:rPr dirty="0" sz="1600" spc="-26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предпринимателя</a:t>
            </a:r>
            <a:r>
              <a:rPr dirty="0" sz="1600">
                <a:solidFill>
                  <a:srgbClr val="00b050"/>
                </a:solidFill>
                <a:latin typeface="NJWFHQ+Times-Bold"/>
                <a:cs typeface="NJWFHQ+Times-Bold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2196" y="1764480"/>
            <a:ext cx="2040790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400" spc="4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400" spc="-17">
                <a:solidFill>
                  <a:srgbClr val="000000"/>
                </a:solidFill>
                <a:latin typeface="IJTGIQ+2,Bold"/>
                <a:cs typeface="IJTGIQ+2,Bold"/>
              </a:rPr>
              <a:t>Центр</a:t>
            </a:r>
            <a:r>
              <a:rPr dirty="0" sz="1400" spc="131">
                <a:solidFill>
                  <a:srgbClr val="000000"/>
                </a:solidFill>
                <a:latin typeface="IJTGIQ+2,Bold"/>
                <a:cs typeface="IJTGIQ+2,Bold"/>
              </a:rPr>
              <a:t> </a:t>
            </a:r>
            <a:r>
              <a:rPr dirty="0" sz="1400" spc="-16">
                <a:solidFill>
                  <a:srgbClr val="000000"/>
                </a:solidFill>
                <a:latin typeface="IJTGIQ+2,Bold"/>
                <a:cs typeface="IJTGIQ+2,Bold"/>
              </a:rPr>
              <a:t>компетенций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91929" y="1764480"/>
            <a:ext cx="1501371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400" spc="4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400" spc="-13">
                <a:solidFill>
                  <a:srgbClr val="000000"/>
                </a:solidFill>
                <a:latin typeface="IJTGIQ+2,Bold"/>
                <a:cs typeface="IJTGIQ+2,Bold"/>
              </a:rPr>
              <a:t>Спецпроекты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01660" y="1764481"/>
            <a:ext cx="1791535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400" spc="4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400">
                <a:solidFill>
                  <a:srgbClr val="000000"/>
                </a:solidFill>
                <a:latin typeface="IJTGIQ+2,Bold"/>
                <a:cs typeface="IJTGIQ+2,Bold"/>
              </a:rPr>
              <a:t>Персонализация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53175" y="1978098"/>
            <a:ext cx="2171555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18">
                <a:solidFill>
                  <a:srgbClr val="000000"/>
                </a:solidFill>
                <a:latin typeface="CBWKOW+1"/>
                <a:cs typeface="CBWKOW+1"/>
              </a:rPr>
              <a:t>Обучение,</a:t>
            </a:r>
            <a:r>
              <a:rPr dirty="0" sz="1400" spc="126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конференции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262635" y="1966186"/>
            <a:ext cx="2777699" cy="23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555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11">
                <a:solidFill>
                  <a:srgbClr val="000000"/>
                </a:solidFill>
                <a:latin typeface="CBWKOW+1"/>
                <a:cs typeface="CBWKOW+1"/>
              </a:rPr>
              <a:t>Пакеты</a:t>
            </a:r>
            <a:r>
              <a:rPr dirty="0" sz="1400" spc="2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1">
                <a:solidFill>
                  <a:srgbClr val="000000"/>
                </a:solidFill>
                <a:latin typeface="CBWKOW+1"/>
                <a:cs typeface="CBWKOW+1"/>
              </a:rPr>
              <a:t>предложений,</a:t>
            </a:r>
            <a:r>
              <a:rPr dirty="0" sz="1400" spc="9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21">
                <a:solidFill>
                  <a:srgbClr val="000000"/>
                </a:solidFill>
                <a:latin typeface="CBWKOW+1"/>
                <a:cs typeface="CBWKOW+1"/>
              </a:rPr>
              <a:t>ЭДО,</a:t>
            </a:r>
            <a:r>
              <a:rPr dirty="0" sz="1400" spc="-18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NKFLQC+1"/>
                <a:cs typeface="NKFLQC+1"/>
              </a:rPr>
              <a:t>API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847959" y="1978099"/>
            <a:ext cx="2902494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Настройка</a:t>
            </a:r>
            <a:r>
              <a:rPr dirty="0" sz="1400" spc="61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3">
                <a:solidFill>
                  <a:srgbClr val="000000"/>
                </a:solidFill>
                <a:latin typeface="CBWKOW+1"/>
                <a:cs typeface="CBWKOW+1"/>
              </a:rPr>
              <a:t>шаблонов</a:t>
            </a:r>
            <a:r>
              <a:rPr dirty="0" sz="1400" spc="51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4">
                <a:solidFill>
                  <a:srgbClr val="000000"/>
                </a:solidFill>
                <a:latin typeface="CBWKOW+1"/>
                <a:cs typeface="CBWKOW+1"/>
              </a:rPr>
              <a:t>документов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2196" y="2404813"/>
            <a:ext cx="2283560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400" spc="4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400">
                <a:solidFill>
                  <a:srgbClr val="000000"/>
                </a:solidFill>
                <a:latin typeface="IJTGIQ+2,Bold"/>
                <a:cs typeface="IJTGIQ+2,Bold"/>
              </a:rPr>
              <a:t>Финансовые</a:t>
            </a:r>
            <a:r>
              <a:rPr dirty="0" sz="1400" spc="72">
                <a:solidFill>
                  <a:srgbClr val="000000"/>
                </a:solidFill>
                <a:latin typeface="IJTGIQ+2,Bold"/>
                <a:cs typeface="IJTGIQ+2,Bold"/>
              </a:rPr>
              <a:t> </a:t>
            </a:r>
            <a:r>
              <a:rPr dirty="0" sz="1400">
                <a:solidFill>
                  <a:srgbClr val="000000"/>
                </a:solidFill>
                <a:latin typeface="IJTGIQ+2,Bold"/>
                <a:cs typeface="IJTGIQ+2,Bold"/>
              </a:rPr>
              <a:t>сервисы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091934" y="2404813"/>
            <a:ext cx="1436517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400" spc="4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400" spc="-11">
                <a:solidFill>
                  <a:srgbClr val="000000"/>
                </a:solidFill>
                <a:latin typeface="IJTGIQ+2,Bold"/>
                <a:cs typeface="IJTGIQ+2,Bold"/>
              </a:rPr>
              <a:t>Оповещение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701661" y="2404814"/>
            <a:ext cx="1250516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400" spc="4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400" spc="-13">
                <a:solidFill>
                  <a:srgbClr val="000000"/>
                </a:solidFill>
                <a:latin typeface="IJTGIQ+2,Bold"/>
                <a:cs typeface="IJTGIQ+2,Bold"/>
              </a:rPr>
              <a:t>Аналитика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53175" y="2617928"/>
            <a:ext cx="2816346" cy="222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2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Лимиты</a:t>
            </a:r>
            <a:r>
              <a:rPr dirty="0" sz="1400" spc="4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на</a:t>
            </a:r>
            <a:r>
              <a:rPr dirty="0" sz="1400" spc="11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63">
                <a:solidFill>
                  <a:srgbClr val="000000"/>
                </a:solidFill>
                <a:latin typeface="CBWKOW+1"/>
                <a:cs typeface="CBWKOW+1"/>
              </a:rPr>
              <a:t>БГ,</a:t>
            </a:r>
            <a:r>
              <a:rPr dirty="0" sz="1400" spc="74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36">
                <a:solidFill>
                  <a:srgbClr val="000000"/>
                </a:solidFill>
                <a:latin typeface="CBWKOW+1"/>
                <a:cs typeface="CBWKOW+1"/>
              </a:rPr>
              <a:t>Спецсчет,</a:t>
            </a:r>
            <a:r>
              <a:rPr dirty="0" sz="1400" spc="96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2">
                <a:solidFill>
                  <a:srgbClr val="000000"/>
                </a:solidFill>
                <a:latin typeface="CBWKOW+1"/>
                <a:cs typeface="CBWKOW+1"/>
              </a:rPr>
              <a:t>Эскроу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62640" y="2617928"/>
            <a:ext cx="3235188" cy="436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2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Календарь</a:t>
            </a:r>
            <a:r>
              <a:rPr dirty="0" sz="1400" spc="1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событий,</a:t>
            </a:r>
            <a:r>
              <a:rPr dirty="0" sz="1400" spc="39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нотификация</a:t>
            </a:r>
            <a:r>
              <a:rPr dirty="0" sz="1400" spc="10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3">
                <a:solidFill>
                  <a:srgbClr val="000000"/>
                </a:solidFill>
                <a:latin typeface="CBWKOW+1"/>
                <a:cs typeface="CBWKOW+1"/>
              </a:rPr>
              <a:t>по</a:t>
            </a:r>
          </a:p>
          <a:p>
            <a:pPr marL="0" marR="0">
              <a:lnSpc>
                <a:spcPts val="1450"/>
              </a:lnSpc>
              <a:spcBef>
                <a:spcPts val="182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доступным</a:t>
            </a:r>
            <a:r>
              <a:rPr dirty="0" sz="1400" spc="7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каналам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847960" y="2617929"/>
            <a:ext cx="2734575" cy="222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2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Контроль</a:t>
            </a:r>
            <a:r>
              <a:rPr dirty="0" sz="1400" spc="18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1">
                <a:solidFill>
                  <a:srgbClr val="000000"/>
                </a:solidFill>
                <a:latin typeface="CBWKOW+1"/>
                <a:cs typeface="CBWKOW+1"/>
              </a:rPr>
              <a:t>исполнения</a:t>
            </a:r>
            <a:r>
              <a:rPr dirty="0" sz="1400" spc="86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проектов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88949" y="3381333"/>
            <a:ext cx="5838592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Фундамент</a:t>
            </a:r>
            <a:r>
              <a:rPr dirty="0" sz="1600" spc="-79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СБЕР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А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–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платформа</a:t>
            </a:r>
            <a:r>
              <a:rPr dirty="0" sz="1600" spc="-58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для</a:t>
            </a:r>
            <a:r>
              <a:rPr dirty="0" sz="1600" spc="-25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управления</a:t>
            </a:r>
            <a:r>
              <a:rPr dirty="0" sz="1600" spc="-68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 </a:t>
            </a:r>
            <a:r>
              <a:rPr dirty="0" sz="1600">
                <a:solidFill>
                  <a:srgbClr val="ffffff"/>
                </a:solidFill>
                <a:latin typeface="JUFQQC+TimesNewRomanPS-BoldMT"/>
                <a:cs typeface="JUFQQC+TimesNewRomanPS-BoldMT"/>
              </a:rPr>
              <a:t>закупками: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82352" y="3775285"/>
            <a:ext cx="651590" cy="2223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24">
                <a:solidFill>
                  <a:srgbClr val="000000"/>
                </a:solidFill>
                <a:latin typeface="CBWKOW+1"/>
                <a:cs typeface="CBWKOW+1"/>
              </a:rPr>
              <a:t>Совет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31813" y="3988400"/>
            <a:ext cx="1346123" cy="649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173" marR="0">
              <a:lnSpc>
                <a:spcPts val="1452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10">
                <a:solidFill>
                  <a:srgbClr val="000000"/>
                </a:solidFill>
                <a:latin typeface="CBWKOW+1"/>
                <a:cs typeface="CBWKOW+1"/>
              </a:rPr>
              <a:t>заказчиков</a:t>
            </a:r>
            <a:r>
              <a:rPr dirty="0" sz="1400" spc="7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и</a:t>
            </a:r>
          </a:p>
          <a:p>
            <a:pPr marL="0" marR="0">
              <a:lnSpc>
                <a:spcPts val="1450"/>
              </a:lnSpc>
              <a:spcBef>
                <a:spcPts val="181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персональный</a:t>
            </a:r>
          </a:p>
          <a:p>
            <a:pPr marL="182885" marR="0">
              <a:lnSpc>
                <a:spcPts val="1450"/>
              </a:lnSpc>
              <a:spcBef>
                <a:spcPts val="229"/>
              </a:spcBef>
              <a:spcAft>
                <a:spcPts val="0"/>
              </a:spcAft>
            </a:pPr>
            <a:r>
              <a:rPr dirty="0" sz="1400" spc="-10">
                <a:solidFill>
                  <a:srgbClr val="000000"/>
                </a:solidFill>
                <a:latin typeface="CBWKOW+1"/>
                <a:cs typeface="CBWKOW+1"/>
              </a:rPr>
              <a:t>менеджер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538095" y="3983693"/>
            <a:ext cx="1221822" cy="64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2497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12">
                <a:solidFill>
                  <a:srgbClr val="000000"/>
                </a:solidFill>
                <a:latin typeface="CBWKOW+1"/>
                <a:cs typeface="CBWKOW+1"/>
              </a:rPr>
              <a:t>Подбор</a:t>
            </a:r>
          </a:p>
          <a:p>
            <a:pPr marL="0" marR="0">
              <a:lnSpc>
                <a:spcPts val="1450"/>
              </a:lnSpc>
              <a:spcBef>
                <a:spcPts val="182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поставщиков</a:t>
            </a:r>
          </a:p>
          <a:p>
            <a:pPr marL="192037" marR="0">
              <a:lnSpc>
                <a:spcPts val="1450"/>
              </a:lnSpc>
              <a:spcBef>
                <a:spcPts val="229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на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0">
                <a:solidFill>
                  <a:srgbClr val="000000"/>
                </a:solidFill>
                <a:latin typeface="CBWKOW+1"/>
                <a:cs typeface="CBWKOW+1"/>
              </a:rPr>
              <a:t>торги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26015" y="3990813"/>
            <a:ext cx="1072660" cy="649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Аналитика,</a:t>
            </a:r>
          </a:p>
          <a:p>
            <a:pPr marL="79226" marR="0">
              <a:lnSpc>
                <a:spcPts val="1452"/>
              </a:lnSpc>
              <a:spcBef>
                <a:spcPts val="177"/>
              </a:spcBef>
              <a:spcAft>
                <a:spcPts val="0"/>
              </a:spcAft>
            </a:pPr>
            <a:r>
              <a:rPr dirty="0" sz="1400" spc="-13">
                <a:solidFill>
                  <a:srgbClr val="000000"/>
                </a:solidFill>
                <a:latin typeface="CBWKOW+1"/>
                <a:cs typeface="CBWKOW+1"/>
              </a:rPr>
              <a:t>шаблоны</a:t>
            </a:r>
          </a:p>
          <a:p>
            <a:pPr marL="100583" marR="0">
              <a:lnSpc>
                <a:spcPts val="1450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и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8">
                <a:solidFill>
                  <a:srgbClr val="000000"/>
                </a:solidFill>
                <a:latin typeface="CBWKOW+1"/>
                <a:cs typeface="CBWKOW+1"/>
              </a:rPr>
              <a:t>отчеты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275066" y="4563447"/>
            <a:ext cx="3243733" cy="4356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Специальные</a:t>
            </a:r>
            <a:r>
              <a:rPr dirty="0" sz="1400" spc="8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27">
                <a:solidFill>
                  <a:srgbClr val="000000"/>
                </a:solidFill>
                <a:latin typeface="CBWKOW+1"/>
                <a:cs typeface="CBWKOW+1"/>
              </a:rPr>
              <a:t>счета</a:t>
            </a:r>
            <a:r>
              <a:rPr dirty="0" sz="1400" spc="33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для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7">
                <a:solidFill>
                  <a:srgbClr val="000000"/>
                </a:solidFill>
                <a:latin typeface="CBWKOW+1"/>
                <a:cs typeface="CBWKOW+1"/>
              </a:rPr>
              <a:t>обеспечения</a:t>
            </a:r>
          </a:p>
          <a:p>
            <a:pPr marL="444996" marR="0">
              <a:lnSpc>
                <a:spcPts val="1450"/>
              </a:lnSpc>
              <a:spcBef>
                <a:spcPts val="179"/>
              </a:spcBef>
              <a:spcAft>
                <a:spcPts val="0"/>
              </a:spcAft>
            </a:pPr>
            <a:r>
              <a:rPr dirty="0" sz="1400" spc="-11">
                <a:solidFill>
                  <a:srgbClr val="000000"/>
                </a:solidFill>
                <a:latin typeface="CBWKOW+1"/>
                <a:cs typeface="CBWKOW+1"/>
              </a:rPr>
              <a:t>заявок</a:t>
            </a:r>
            <a:r>
              <a:rPr dirty="0" sz="1400" spc="39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на</a:t>
            </a:r>
            <a:r>
              <a:rPr dirty="0" sz="1400" spc="11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4">
                <a:solidFill>
                  <a:srgbClr val="000000"/>
                </a:solidFill>
                <a:latin typeface="CBWKOW+1"/>
                <a:cs typeface="CBWKOW+1"/>
              </a:rPr>
              <a:t>участие</a:t>
            </a:r>
            <a:r>
              <a:rPr dirty="0" sz="1400" spc="93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в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6">
                <a:solidFill>
                  <a:srgbClr val="000000"/>
                </a:solidFill>
                <a:latin typeface="CBWKOW+1"/>
                <a:cs typeface="CBWKOW+1"/>
              </a:rPr>
              <a:t>торгах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953006" y="4923240"/>
            <a:ext cx="1186916" cy="436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2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Финансовые</a:t>
            </a:r>
          </a:p>
          <a:p>
            <a:pPr marL="170681" marR="0">
              <a:lnSpc>
                <a:spcPts val="1450"/>
              </a:lnSpc>
              <a:spcBef>
                <a:spcPts val="181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сервисы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524625" y="5271739"/>
            <a:ext cx="2727978" cy="66130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0584" marR="0">
              <a:lnSpc>
                <a:spcPts val="1555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Банковские</a:t>
            </a:r>
            <a:r>
              <a:rPr dirty="0" sz="1400" spc="88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0">
                <a:solidFill>
                  <a:srgbClr val="000000"/>
                </a:solidFill>
                <a:latin typeface="CBWKOW+1"/>
                <a:cs typeface="CBWKOW+1"/>
              </a:rPr>
              <a:t>гарантии</a:t>
            </a:r>
            <a:r>
              <a:rPr dirty="0" sz="1400" spc="63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с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5">
                <a:solidFill>
                  <a:srgbClr val="000000"/>
                </a:solidFill>
                <a:latin typeface="CBWKOW+1"/>
                <a:cs typeface="CBWKOW+1"/>
              </a:rPr>
              <a:t>пред</a:t>
            </a:r>
            <a:r>
              <a:rPr dirty="0" sz="1400">
                <a:solidFill>
                  <a:srgbClr val="000000"/>
                </a:solidFill>
                <a:latin typeface="NKFLQC+1"/>
                <a:cs typeface="NKFLQC+1"/>
              </a:rPr>
              <a:t>-</a:t>
            </a:r>
          </a:p>
          <a:p>
            <a:pPr marL="0" marR="0">
              <a:lnSpc>
                <a:spcPts val="1452"/>
              </a:lnSpc>
              <a:spcBef>
                <a:spcPts val="178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одобренным</a:t>
            </a:r>
            <a:r>
              <a:rPr dirty="0" sz="1400" spc="49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лимитом</a:t>
            </a:r>
            <a:r>
              <a:rPr dirty="0" sz="1400" spc="4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каждому</a:t>
            </a:r>
          </a:p>
          <a:p>
            <a:pPr marL="884287" marR="0">
              <a:lnSpc>
                <a:spcPts val="1450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400">
                <a:solidFill>
                  <a:srgbClr val="000000"/>
                </a:solidFill>
                <a:latin typeface="CBWKOW+1"/>
                <a:cs typeface="CBWKOW+1"/>
              </a:rPr>
              <a:t>участнику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40179" y="5300992"/>
            <a:ext cx="1848231" cy="100362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1583" marR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300">
                <a:solidFill>
                  <a:srgbClr val="000000"/>
                </a:solidFill>
                <a:latin typeface="CBWKOW+1"/>
                <a:cs typeface="CBWKOW+1"/>
              </a:rPr>
              <a:t>Проверка</a:t>
            </a:r>
          </a:p>
          <a:p>
            <a:pPr marL="323080" marR="0">
              <a:lnSpc>
                <a:spcPts val="1350"/>
              </a:lnSpc>
              <a:spcBef>
                <a:spcPts val="159"/>
              </a:spcBef>
              <a:spcAft>
                <a:spcPts val="0"/>
              </a:spcAft>
            </a:pPr>
            <a:r>
              <a:rPr dirty="0" sz="1300">
                <a:solidFill>
                  <a:srgbClr val="000000"/>
                </a:solidFill>
                <a:latin typeface="CBWKOW+1"/>
                <a:cs typeface="CBWKOW+1"/>
              </a:rPr>
              <a:t>контрагентов,</a:t>
            </a:r>
          </a:p>
          <a:p>
            <a:pPr marL="70098" marR="0">
              <a:lnSpc>
                <a:spcPts val="1350"/>
              </a:lnSpc>
              <a:spcBef>
                <a:spcPts val="212"/>
              </a:spcBef>
              <a:spcAft>
                <a:spcPts val="0"/>
              </a:spcAft>
            </a:pPr>
            <a:r>
              <a:rPr dirty="0" sz="1300" spc="-11">
                <a:solidFill>
                  <a:srgbClr val="000000"/>
                </a:solidFill>
                <a:latin typeface="CBWKOW+1"/>
                <a:cs typeface="CBWKOW+1"/>
              </a:rPr>
              <a:t>обоснование</a:t>
            </a:r>
            <a:r>
              <a:rPr dirty="0" sz="1300" spc="99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300">
                <a:solidFill>
                  <a:srgbClr val="000000"/>
                </a:solidFill>
                <a:latin typeface="CBWKOW+1"/>
                <a:cs typeface="CBWKOW+1"/>
              </a:rPr>
              <a:t>НМЦК,</a:t>
            </a:r>
          </a:p>
          <a:p>
            <a:pPr marL="0" marR="0">
              <a:lnSpc>
                <a:spcPts val="1350"/>
              </a:lnSpc>
              <a:spcBef>
                <a:spcPts val="159"/>
              </a:spcBef>
              <a:spcAft>
                <a:spcPts val="0"/>
              </a:spcAft>
            </a:pPr>
            <a:r>
              <a:rPr dirty="0" sz="1300">
                <a:solidFill>
                  <a:srgbClr val="000000"/>
                </a:solidFill>
                <a:latin typeface="CBWKOW+1"/>
                <a:cs typeface="CBWKOW+1"/>
              </a:rPr>
              <a:t>проверка</a:t>
            </a:r>
            <a:r>
              <a:rPr dirty="0" sz="1300" spc="71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300">
                <a:solidFill>
                  <a:srgbClr val="000000"/>
                </a:solidFill>
                <a:latin typeface="CBWKOW+1"/>
                <a:cs typeface="CBWKOW+1"/>
              </a:rPr>
              <a:t>кодов</a:t>
            </a:r>
            <a:r>
              <a:rPr dirty="0" sz="1300" spc="-22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300">
                <a:solidFill>
                  <a:srgbClr val="000000"/>
                </a:solidFill>
                <a:latin typeface="CBWKOW+1"/>
                <a:cs typeface="CBWKOW+1"/>
              </a:rPr>
              <a:t>ОКПД</a:t>
            </a:r>
          </a:p>
          <a:p>
            <a:pPr marL="804937" marR="0">
              <a:lnSpc>
                <a:spcPts val="1447"/>
              </a:lnSpc>
              <a:spcBef>
                <a:spcPts val="172"/>
              </a:spcBef>
              <a:spcAft>
                <a:spcPts val="0"/>
              </a:spcAft>
            </a:pPr>
            <a:r>
              <a:rPr dirty="0" sz="1300">
                <a:solidFill>
                  <a:srgbClr val="000000"/>
                </a:solidFill>
                <a:latin typeface="NKFLQC+1"/>
                <a:cs typeface="NKFLQC+1"/>
              </a:rPr>
              <a:t>2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96170" y="5488841"/>
            <a:ext cx="1377247" cy="4356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2301" marR="0">
              <a:lnSpc>
                <a:spcPts val="1450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20">
                <a:solidFill>
                  <a:srgbClr val="000000"/>
                </a:solidFill>
                <a:latin typeface="CBWKOW+1"/>
                <a:cs typeface="CBWKOW+1"/>
              </a:rPr>
              <a:t>Умный</a:t>
            </a:r>
            <a:r>
              <a:rPr dirty="0" sz="1400" spc="4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10">
                <a:solidFill>
                  <a:srgbClr val="000000"/>
                </a:solidFill>
                <a:latin typeface="CBWKOW+1"/>
                <a:cs typeface="CBWKOW+1"/>
              </a:rPr>
              <a:t>поиск</a:t>
            </a:r>
          </a:p>
          <a:p>
            <a:pPr marL="0" marR="0">
              <a:lnSpc>
                <a:spcPts val="1450"/>
              </a:lnSpc>
              <a:spcBef>
                <a:spcPts val="179"/>
              </a:spcBef>
              <a:spcAft>
                <a:spcPts val="0"/>
              </a:spcAft>
            </a:pPr>
            <a:r>
              <a:rPr dirty="0" sz="1400" spc="-13">
                <a:solidFill>
                  <a:srgbClr val="000000"/>
                </a:solidFill>
                <a:latin typeface="CBWKOW+1"/>
                <a:cs typeface="CBWKOW+1"/>
              </a:rPr>
              <a:t>по</a:t>
            </a:r>
            <a:r>
              <a:rPr dirty="0" sz="1400" spc="19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400" spc="-22">
                <a:solidFill>
                  <a:srgbClr val="000000"/>
                </a:solidFill>
                <a:latin typeface="CBWKOW+1"/>
                <a:cs typeface="CBWKOW+1"/>
              </a:rPr>
              <a:t>процедурам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574678" y="5491042"/>
            <a:ext cx="1157171" cy="43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452"/>
              </a:lnSpc>
              <a:spcBef>
                <a:spcPts val="0"/>
              </a:spcBef>
              <a:spcAft>
                <a:spcPts val="0"/>
              </a:spcAft>
            </a:pPr>
            <a:r>
              <a:rPr dirty="0" sz="1400" spc="-11">
                <a:solidFill>
                  <a:srgbClr val="000000"/>
                </a:solidFill>
                <a:latin typeface="CBWKOW+1"/>
                <a:cs typeface="CBWKOW+1"/>
              </a:rPr>
              <a:t>Аукционный</a:t>
            </a:r>
          </a:p>
          <a:p>
            <a:pPr marL="262111" marR="0">
              <a:lnSpc>
                <a:spcPts val="1450"/>
              </a:lnSpc>
              <a:spcBef>
                <a:spcPts val="181"/>
              </a:spcBef>
              <a:spcAft>
                <a:spcPts val="0"/>
              </a:spcAft>
            </a:pPr>
            <a:r>
              <a:rPr dirty="0" sz="1400" spc="-14">
                <a:solidFill>
                  <a:srgbClr val="000000"/>
                </a:solidFill>
                <a:latin typeface="CBWKOW+1"/>
                <a:cs typeface="CBWKOW+1"/>
              </a:rPr>
              <a:t>робот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755267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16">
                <a:solidFill>
                  <a:srgbClr val="ffffff"/>
                </a:solidFill>
                <a:latin typeface="CBWKOW+1"/>
                <a:cs typeface="CBWKOW+1"/>
              </a:rPr>
              <a:t>тонкая</a:t>
            </a:r>
            <a:r>
              <a:rPr dirty="0" sz="2800" spc="-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настройка</a:t>
            </a:r>
            <a:r>
              <a:rPr dirty="0" sz="2800" spc="-4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BWKOW+1"/>
                <a:cs typeface="CBWKOW+1"/>
              </a:rPr>
              <a:t>фильтров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личном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кабинете</a:t>
            </a:r>
            <a:r>
              <a:rPr dirty="0" sz="2800" spc="-2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организатора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торгов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86877" y="1684235"/>
            <a:ext cx="2845995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Начальник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отдела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может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86877" y="1958575"/>
            <a:ext cx="3487350" cy="10995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собрать</a:t>
            </a:r>
            <a:r>
              <a:rPr dirty="0" sz="1800" spc="-4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один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фильтр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закупки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своих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сотрудников.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Так</a:t>
            </a: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он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сможет</a:t>
            </a:r>
            <a:r>
              <a:rPr dirty="0" sz="1800" spc="-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заниматься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только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закупками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своего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отдела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755267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16">
                <a:solidFill>
                  <a:srgbClr val="ffffff"/>
                </a:solidFill>
                <a:latin typeface="CBWKOW+1"/>
                <a:cs typeface="CBWKOW+1"/>
              </a:rPr>
              <a:t>тонкая</a:t>
            </a:r>
            <a:r>
              <a:rPr dirty="0" sz="2800" spc="-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настройка</a:t>
            </a:r>
            <a:r>
              <a:rPr dirty="0" sz="2800" spc="-4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BWKOW+1"/>
                <a:cs typeface="CBWKOW+1"/>
              </a:rPr>
              <a:t>фильтров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личном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кабинете</a:t>
            </a:r>
            <a:r>
              <a:rPr dirty="0" sz="2800" spc="-2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организатора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торгов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54696" y="1682978"/>
            <a:ext cx="3455248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Поисковый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запрос</a:t>
            </a:r>
            <a:r>
              <a:rPr dirty="0" sz="1800" spc="-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либо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54696" y="1957037"/>
            <a:ext cx="3580387" cy="1099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сохранить</a:t>
            </a: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применить</a:t>
            </a:r>
            <a:r>
              <a:rPr dirty="0" sz="18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любой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 spc="-24">
                <a:solidFill>
                  <a:srgbClr val="000000"/>
                </a:solidFill>
                <a:latin typeface="OFGNHR+ArialMT"/>
                <a:cs typeface="OFGNHR+ArialMT"/>
              </a:rPr>
              <a:t>момент,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либо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применить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«по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умолчанию»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рабочем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месте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специалиста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5546" y="734849"/>
            <a:ext cx="3516482" cy="169079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Интеллектуальный</a:t>
            </a:r>
          </a:p>
          <a:p>
            <a:pPr marL="0" marR="0">
              <a:lnSpc>
                <a:spcPts val="2925"/>
              </a:lnSpc>
              <a:spcBef>
                <a:spcPts val="485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поиск</a:t>
            </a:r>
            <a:r>
              <a:rPr dirty="0" sz="2800" spc="10">
                <a:solidFill>
                  <a:srgbClr val="000000"/>
                </a:solidFill>
                <a:latin typeface="KTTBVO+MicrosoftYaHeiUI"/>
                <a:cs typeface="KTTBVO+MicrosoftYaHei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закупок</a:t>
            </a:r>
            <a:r>
              <a:rPr dirty="0" sz="2800" spc="-32">
                <a:solidFill>
                  <a:srgbClr val="000000"/>
                </a:solidFill>
                <a:latin typeface="KTTBVO+MicrosoftYaHeiUI"/>
                <a:cs typeface="KTTBVO+MicrosoftYaHeiUI"/>
              </a:rPr>
              <a:t> </a:t>
            </a: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и</a:t>
            </a:r>
          </a:p>
          <a:p>
            <a:pPr marL="0" marR="0">
              <a:lnSpc>
                <a:spcPts val="2925"/>
              </a:lnSpc>
              <a:spcBef>
                <a:spcPts val="487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формирование</a:t>
            </a:r>
          </a:p>
          <a:p>
            <a:pPr marL="0" marR="0">
              <a:lnSpc>
                <a:spcPts val="2928"/>
              </a:lnSpc>
              <a:spcBef>
                <a:spcPts val="432"/>
              </a:spcBef>
              <a:spcAft>
                <a:spcPts val="0"/>
              </a:spcAft>
            </a:pPr>
            <a:r>
              <a:rPr dirty="0" sz="2800">
                <a:solidFill>
                  <a:srgbClr val="000000"/>
                </a:solidFill>
                <a:latin typeface="KTTBVO+MicrosoftYaHeiUI"/>
                <a:cs typeface="KTTBVO+MicrosoftYaHeiUI"/>
              </a:rPr>
              <a:t>отчетов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5548" y="2568787"/>
            <a:ext cx="4261052" cy="69167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Сервис</a:t>
            </a:r>
            <a:r>
              <a:rPr dirty="0" sz="1600" spc="3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6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600" spc="3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искать</a:t>
            </a:r>
            <a:r>
              <a:rPr dirty="0" sz="1600" spc="3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запрашиваемые</a:t>
            </a:r>
          </a:p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закупки</a:t>
            </a:r>
            <a:r>
              <a:rPr dirty="0" sz="1600" spc="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или</a:t>
            </a:r>
            <a:r>
              <a:rPr dirty="0" sz="1600" spc="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строить</a:t>
            </a:r>
            <a:r>
              <a:rPr dirty="0" sz="1600" spc="4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аналитические</a:t>
            </a:r>
            <a:r>
              <a:rPr dirty="0" sz="1600" spc="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2">
                <a:solidFill>
                  <a:srgbClr val="000000"/>
                </a:solidFill>
                <a:latin typeface="OFGNHR+ArialMT"/>
                <a:cs typeface="OFGNHR+ArialMT"/>
              </a:rPr>
              <a:t>отчеты</a:t>
            </a:r>
          </a:p>
          <a:p>
            <a:pPr marL="0" marR="0">
              <a:lnSpc>
                <a:spcPts val="1675"/>
              </a:lnSpc>
              <a:spcBef>
                <a:spcPts val="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онлайн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5547" y="3355419"/>
            <a:ext cx="4261222" cy="1350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«Умный</a:t>
            </a:r>
            <a:r>
              <a:rPr dirty="0" sz="1600" spc="6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поиск»</a:t>
            </a:r>
            <a:r>
              <a:rPr dirty="0" sz="1600" spc="59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7">
                <a:solidFill>
                  <a:srgbClr val="000000"/>
                </a:solidFill>
                <a:latin typeface="OFGNHR+ArialMT"/>
                <a:cs typeface="OFGNHR+ArialMT"/>
              </a:rPr>
              <a:t>формирует</a:t>
            </a:r>
            <a:r>
              <a:rPr dirty="0" sz="1600" spc="6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максимально</a:t>
            </a:r>
          </a:p>
          <a:p>
            <a:pPr marL="1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подходящий</a:t>
            </a:r>
            <a:r>
              <a:rPr dirty="0" sz="1600" spc="30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перечень</a:t>
            </a:r>
            <a:r>
              <a:rPr dirty="0" sz="1600" spc="3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закупок</a:t>
            </a:r>
            <a:r>
              <a:rPr dirty="0" sz="1600" spc="3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 spc="3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запросу</a:t>
            </a:r>
          </a:p>
          <a:p>
            <a:pPr marL="0" marR="0">
              <a:lnSpc>
                <a:spcPts val="1675"/>
              </a:lnSpc>
              <a:spcBef>
                <a:spcPts val="3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19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основе</a:t>
            </a:r>
            <a:r>
              <a:rPr dirty="0" sz="1600" spc="20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заданных</a:t>
            </a:r>
            <a:r>
              <a:rPr dirty="0" sz="1600" spc="1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фильтров</a:t>
            </a:r>
            <a:r>
              <a:rPr dirty="0" sz="1600" spc="2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(начальная</a:t>
            </a:r>
          </a:p>
          <a:p>
            <a:pPr marL="0" marR="0">
              <a:lnSpc>
                <a:spcPts val="1675"/>
              </a:lnSpc>
              <a:spcBef>
                <a:spcPts val="5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цена,</a:t>
            </a:r>
            <a:r>
              <a:rPr dirty="0" sz="1600" spc="2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сроки</a:t>
            </a:r>
            <a:r>
              <a:rPr dirty="0" sz="1600" spc="2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проведения,</a:t>
            </a:r>
            <a:r>
              <a:rPr dirty="0" sz="1600" spc="2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регион,</a:t>
            </a:r>
            <a:r>
              <a:rPr dirty="0" sz="1600" spc="2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заказчик,</a:t>
            </a:r>
          </a:p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закупки</a:t>
            </a:r>
            <a:r>
              <a:rPr dirty="0" sz="1600" spc="65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у</a:t>
            </a:r>
            <a:r>
              <a:rPr dirty="0" sz="1600" spc="65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субъектов</a:t>
            </a:r>
            <a:r>
              <a:rPr dirty="0" sz="1600" spc="68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малого</a:t>
            </a:r>
            <a:r>
              <a:rPr dirty="0" sz="1600" spc="6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600" spc="65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среднего</a:t>
            </a:r>
          </a:p>
          <a:p>
            <a:pPr marL="0" marR="0">
              <a:lnSpc>
                <a:spcPts val="1675"/>
              </a:lnSpc>
              <a:spcBef>
                <a:spcPts val="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предпринимательств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65">
                <a:solidFill>
                  <a:srgbClr val="000000"/>
                </a:solidFill>
                <a:latin typeface="OFGNHR+ArialMT"/>
                <a:cs typeface="OFGNHR+ArialMT"/>
              </a:rPr>
              <a:t>т</a:t>
            </a:r>
            <a:r>
              <a:rPr dirty="0" sz="1600" spc="11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.).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5546" y="4797761"/>
            <a:ext cx="4258332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Кроме</a:t>
            </a:r>
            <a:r>
              <a:rPr dirty="0" sz="1600" spc="55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того,</a:t>
            </a:r>
            <a:r>
              <a:rPr dirty="0" sz="1600" spc="58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600" spc="5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сохранять</a:t>
            </a:r>
            <a:r>
              <a:rPr dirty="0" sz="1600" spc="158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запросы,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5546" y="5017482"/>
            <a:ext cx="1348679" cy="47033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добавлять</a:t>
            </a:r>
          </a:p>
          <a:p>
            <a:pPr marL="0" marR="0">
              <a:lnSpc>
                <a:spcPts val="1675"/>
              </a:lnSpc>
              <a:spcBef>
                <a:spcPts val="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подписаться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70262" y="5017482"/>
            <a:ext cx="260889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165085" y="5017482"/>
            <a:ext cx="2788828" cy="47033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1356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избранное</a:t>
            </a:r>
            <a:r>
              <a:rPr dirty="0" sz="1600" spc="18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или</a:t>
            </a:r>
            <a:r>
              <a:rPr dirty="0" sz="1600" spc="180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сразу</a:t>
            </a:r>
          </a:p>
          <a:p>
            <a:pPr marL="0" marR="0">
              <a:lnSpc>
                <a:spcPts val="1675"/>
              </a:lnSpc>
              <a:spcBef>
                <a:spcPts val="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600" spc="178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получать</a:t>
            </a:r>
            <a:r>
              <a:rPr dirty="0" sz="1600" spc="180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актуальную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95546" y="5456401"/>
            <a:ext cx="1469368" cy="252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информацию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5546" y="5804188"/>
            <a:ext cx="4261344" cy="909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Интеллектуальный</a:t>
            </a:r>
            <a:r>
              <a:rPr dirty="0" sz="1600" spc="60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алгоритм</a:t>
            </a:r>
            <a:r>
              <a:rPr dirty="0" sz="1600" spc="6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сформирует</a:t>
            </a:r>
          </a:p>
          <a:p>
            <a:pPr marL="0" marR="0">
              <a:lnSpc>
                <a:spcPts val="1675"/>
              </a:lnSpc>
              <a:spcBef>
                <a:spcPts val="2"/>
              </a:spcBef>
              <a:spcAft>
                <a:spcPts val="0"/>
              </a:spcAft>
            </a:pP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необходимый</a:t>
            </a:r>
            <a:r>
              <a:rPr dirty="0" sz="1600" spc="13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аналитический</a:t>
            </a:r>
            <a:r>
              <a:rPr dirty="0" sz="1600" spc="13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5">
                <a:solidFill>
                  <a:srgbClr val="000000"/>
                </a:solidFill>
                <a:latin typeface="OFGNHR+ArialMT"/>
                <a:cs typeface="OFGNHR+ArialMT"/>
              </a:rPr>
              <a:t>отчет</a:t>
            </a:r>
            <a:r>
              <a:rPr dirty="0" sz="1600" spc="13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26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</a:p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заданным</a:t>
            </a:r>
            <a:r>
              <a:rPr dirty="0" sz="1600" spc="37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критериям</a:t>
            </a:r>
            <a:r>
              <a:rPr dirty="0" sz="1600" spc="38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600" spc="39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удобной</a:t>
            </a:r>
            <a:r>
              <a:rPr dirty="0" sz="1600" spc="37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цветовой</a:t>
            </a:r>
          </a:p>
          <a:p>
            <a:pPr marL="0" marR="0">
              <a:lnSpc>
                <a:spcPts val="1675"/>
              </a:lnSpc>
              <a:spcBef>
                <a:spcPts val="5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визуализаций</a:t>
            </a:r>
            <a:r>
              <a:rPr dirty="0" sz="1600" spc="6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23">
                <a:solidFill>
                  <a:srgbClr val="000000"/>
                </a:solidFill>
                <a:latin typeface="OFGNHR+ArialMT"/>
                <a:cs typeface="OFGNHR+ArialMT"/>
              </a:rPr>
              <a:t>результатов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67290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приглашение</a:t>
            </a:r>
            <a:r>
              <a:rPr dirty="0" sz="2800" spc="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участников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03861" y="1730476"/>
            <a:ext cx="5101953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Личном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Кабинете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заказчика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разделе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«Мои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96344" y="2004791"/>
            <a:ext cx="5527809" cy="82532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0499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извещения»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есть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направить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приглашения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участию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опубликованной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</a:t>
            </a:r>
          </a:p>
          <a:p>
            <a:pPr marL="37212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аккредитованным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площадке</a:t>
            </a:r>
            <a:r>
              <a:rPr dirty="0" sz="1800" spc="-6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участникам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53332" y="3867492"/>
            <a:ext cx="4695882" cy="21974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28465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Интеллектуальный</a:t>
            </a:r>
            <a:r>
              <a:rPr dirty="0" sz="1800" spc="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алгоритм</a:t>
            </a:r>
          </a:p>
          <a:p>
            <a:pPr marL="460227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автоматически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формирует</a:t>
            </a:r>
            <a:r>
              <a:rPr dirty="0" sz="1800" spc="-5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список</a:t>
            </a:r>
          </a:p>
          <a:p>
            <a:pPr marL="451099" marR="0">
              <a:lnSpc>
                <a:spcPts val="1875"/>
              </a:lnSpc>
              <a:spcBef>
                <a:spcPts val="28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потенциальных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участников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дает</a:t>
            </a:r>
          </a:p>
          <a:p>
            <a:pPr marL="185911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пригласить</a:t>
            </a:r>
            <a:r>
              <a:rPr dirty="0" sz="1800" spc="-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участников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</a:p>
          <a:p>
            <a:pPr marL="207243" marR="0">
              <a:lnSpc>
                <a:spcPts val="1875"/>
              </a:lnSpc>
              <a:spcBef>
                <a:spcPts val="23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списка.</a:t>
            </a:r>
            <a:r>
              <a:rPr dirty="0" sz="1800" spc="-7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Кроме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того,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посмотреть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карточку</a:t>
            </a:r>
            <a:r>
              <a:rPr dirty="0" sz="18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участника,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которая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показывает,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249932" marR="0">
              <a:lnSpc>
                <a:spcPts val="1878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каких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аукционах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компания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принимала</a:t>
            </a:r>
          </a:p>
          <a:p>
            <a:pPr marL="618728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участие,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какие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контракты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были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29532" y="6062700"/>
            <a:ext cx="4539727" cy="2766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заключены,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формируются</a:t>
            </a:r>
            <a:r>
              <a:rPr dirty="0" sz="18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рекомендации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67326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приглашение</a:t>
            </a:r>
            <a:r>
              <a:rPr dirty="0" sz="2800" spc="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участников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38519" y="4876012"/>
            <a:ext cx="3811103" cy="110142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0499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Имеется</a:t>
            </a:r>
            <a:r>
              <a:rPr dirty="0" sz="1800" spc="-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</a:p>
          <a:p>
            <a:pPr marL="119136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самостоятельного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приглашения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участников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торги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ИНН,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КПП,</a:t>
            </a:r>
          </a:p>
          <a:p>
            <a:pPr marL="1542922" marR="0">
              <a:lnSpc>
                <a:spcPts val="1693"/>
              </a:lnSpc>
              <a:spcBef>
                <a:spcPts val="48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Email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67290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приглашение</a:t>
            </a:r>
            <a:r>
              <a:rPr dirty="0" sz="2800" spc="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участников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66875" y="4804117"/>
            <a:ext cx="3910243" cy="82501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История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приглашений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сохраняется</a:t>
            </a:r>
          </a:p>
          <a:p>
            <a:pPr marL="100583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исходящих</a:t>
            </a:r>
            <a:r>
              <a:rPr dirty="0" sz="1800" spc="-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документах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личного</a:t>
            </a:r>
          </a:p>
          <a:p>
            <a:pPr marL="268237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кабинета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организатора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торгов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294874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срок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предоставления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разъяснений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89443" y="4443831"/>
            <a:ext cx="3488723" cy="16485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Личном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кабинете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организатора</a:t>
            </a: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торгов,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реестре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«Запросы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разъяснение»,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отображается</a:t>
            </a:r>
          </a:p>
          <a:p>
            <a:pPr marL="0" marR="0">
              <a:lnSpc>
                <a:spcPts val="1878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регламентированный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срок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предоставления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разъяснений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294874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срок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предоставления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разъяснений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44832" y="5168633"/>
            <a:ext cx="5958614" cy="550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Дополнительное</a:t>
            </a:r>
            <a:r>
              <a:rPr dirty="0" sz="1800" spc="8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напоминание</a:t>
            </a:r>
            <a:r>
              <a:rPr dirty="0" sz="1800" spc="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800" spc="5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регламентированных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сроках</a:t>
            </a:r>
            <a:r>
              <a:rPr dirty="0" sz="1800" spc="-4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33">
                <a:solidFill>
                  <a:srgbClr val="000000"/>
                </a:solidFill>
                <a:latin typeface="OFGNHR+ArialMT"/>
                <a:cs typeface="OFGNHR+ArialMT"/>
              </a:rPr>
              <a:t>ответа</a:t>
            </a:r>
            <a:r>
              <a:rPr dirty="0" sz="1800" spc="7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поступивший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запрос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294874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срок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предоставления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разъяснений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96224" y="4249140"/>
            <a:ext cx="9691212" cy="5508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Событие</a:t>
            </a:r>
            <a:r>
              <a:rPr dirty="0" sz="1800" spc="6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36">
                <a:solidFill>
                  <a:srgbClr val="000000"/>
                </a:solidFill>
                <a:latin typeface="OFGNHR+ArialMT"/>
                <a:cs typeface="OFGNHR+ArialMT"/>
              </a:rPr>
              <a:t>со</a:t>
            </a:r>
            <a:r>
              <a:rPr dirty="0" sz="1800" spc="59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сроком</a:t>
            </a:r>
            <a:r>
              <a:rPr dirty="0" sz="1800" spc="6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33">
                <a:solidFill>
                  <a:srgbClr val="000000"/>
                </a:solidFill>
                <a:latin typeface="OFGNHR+ArialMT"/>
                <a:cs typeface="OFGNHR+ArialMT"/>
              </a:rPr>
              <a:t>ответа</a:t>
            </a:r>
            <a:r>
              <a:rPr dirty="0" sz="1800" spc="69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67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поступивший</a:t>
            </a:r>
            <a:r>
              <a:rPr dirty="0" sz="1800" spc="6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запрос</a:t>
            </a:r>
            <a:r>
              <a:rPr dirty="0" sz="1800" spc="64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дополнительно</a:t>
            </a:r>
            <a:r>
              <a:rPr dirty="0" sz="1800" spc="67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отображается</a:t>
            </a:r>
            <a:r>
              <a:rPr dirty="0" sz="1800" spc="66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1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календаре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событий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не</a:t>
            </a: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  <a:r>
              <a:rPr dirty="0" sz="1800" spc="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оставлено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сотрудниками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Заказчика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31">
                <a:solidFill>
                  <a:srgbClr val="000000"/>
                </a:solidFill>
                <a:latin typeface="OFGNHR+ArialMT"/>
                <a:cs typeface="OFGNHR+ArialMT"/>
              </a:rPr>
              <a:t>без</a:t>
            </a:r>
            <a:r>
              <a:rPr dirty="0" sz="1800" spc="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внимания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19936" y="2060028"/>
            <a:ext cx="4225799" cy="10995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Личном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заказчика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уполномоченного</a:t>
            </a:r>
            <a:r>
              <a:rPr dirty="0" sz="1800" spc="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органа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доступен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созданию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</a:p>
          <a:p>
            <a:pPr marL="0" marR="0">
              <a:lnSpc>
                <a:spcPts val="1875"/>
              </a:lnSpc>
              <a:spcBef>
                <a:spcPts val="28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рассмотрению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6587511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расчет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НМЦК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60541" y="2192374"/>
            <a:ext cx="5521073" cy="138666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формировать,</a:t>
            </a:r>
            <a:r>
              <a:rPr dirty="0" sz="1800" spc="-5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обосновывать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контролировать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начальную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(максимальную)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цену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товара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закупки.</a:t>
            </a:r>
          </a:p>
          <a:p>
            <a:pPr marL="0" marR="0">
              <a:lnSpc>
                <a:spcPts val="1878"/>
              </a:lnSpc>
              <a:spcBef>
                <a:spcPts val="378"/>
              </a:spcBef>
              <a:spcAft>
                <a:spcPts val="0"/>
              </a:spcAft>
            </a:pP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Основное</a:t>
            </a:r>
            <a:r>
              <a:rPr dirty="0" sz="1800" spc="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назначение</a:t>
            </a:r>
            <a:r>
              <a:rPr dirty="0" sz="1800" spc="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–</a:t>
            </a:r>
            <a:r>
              <a:rPr dirty="0" sz="1800" spc="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9">
                <a:solidFill>
                  <a:srgbClr val="000000"/>
                </a:solidFill>
                <a:latin typeface="OFGNHR+ArialMT"/>
                <a:cs typeface="OFGNHR+ArialMT"/>
              </a:rPr>
              <a:t>подбор</a:t>
            </a:r>
            <a:r>
              <a:rPr dirty="0" sz="1800" spc="-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контрактов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8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</a:p>
          <a:p>
            <a:pPr marL="0" marR="0">
              <a:lnSpc>
                <a:spcPts val="1875"/>
              </a:lnSpc>
              <a:spcBef>
                <a:spcPts val="237"/>
              </a:spcBef>
              <a:spcAft>
                <a:spcPts val="0"/>
              </a:spcAft>
            </a:pP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обоснования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НМЦК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27125" y="5531073"/>
            <a:ext cx="4289167" cy="5628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Медицинские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изделия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(ПП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102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)</a:t>
            </a:r>
          </a:p>
          <a:p>
            <a:pPr marL="0" marR="0">
              <a:lnSpc>
                <a:spcPts val="1878"/>
              </a:lnSpc>
              <a:spcBef>
                <a:spcPts val="31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Медицинские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изделия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(приказ</a:t>
            </a:r>
            <a:r>
              <a:rPr dirty="0" sz="1800" spc="-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450н)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13371" y="1778342"/>
            <a:ext cx="4178639" cy="10996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ЭТП</a:t>
            </a:r>
            <a:r>
              <a:rPr dirty="0" sz="1800" spc="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есть</a:t>
            </a:r>
            <a:r>
              <a:rPr dirty="0" sz="1800" spc="-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создания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сохранения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реестре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через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размещения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153" y="4431385"/>
            <a:ext cx="4758061" cy="82501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Данный</a:t>
            </a:r>
            <a:r>
              <a:rPr dirty="0" sz="1800" spc="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отобразится,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если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начнет</a:t>
            </a:r>
            <a:r>
              <a:rPr dirty="0" sz="1800" spc="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вводить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новую</a:t>
            </a:r>
            <a:r>
              <a:rPr dirty="0" sz="1800" spc="5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комиссию</a:t>
            </a:r>
            <a:r>
              <a:rPr dirty="0" sz="1800" spc="-8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блоке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«Название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комиссии»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52452" y="5668540"/>
            <a:ext cx="5737219" cy="82525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402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Быстрый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поиск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искать</a:t>
            </a:r>
            <a:r>
              <a:rPr dirty="0" sz="1800" spc="-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необходимую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комиссию</a:t>
            </a:r>
            <a:r>
              <a:rPr dirty="0" sz="1800" spc="-7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наименованию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среди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ранее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созданных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комиссий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65036" y="5163780"/>
            <a:ext cx="4740438" cy="82555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форме</a:t>
            </a:r>
            <a:r>
              <a:rPr dirty="0" sz="1800" spc="-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выбора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умолчанию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установлен</a:t>
            </a:r>
            <a:r>
              <a:rPr dirty="0" sz="1800" spc="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блок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«Единогласное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решение»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(с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возможностью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редактирования)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31456" y="2866478"/>
            <a:ext cx="5135339" cy="16485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случае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установления</a:t>
            </a:r>
            <a:r>
              <a:rPr dirty="0" sz="18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единогласного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решения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рассмотрения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заявки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достаточно</a:t>
            </a:r>
            <a:r>
              <a:rPr dirty="0" sz="1800" spc="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выбрать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общее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решение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заявке,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6">
                <a:solidFill>
                  <a:srgbClr val="000000"/>
                </a:solidFill>
                <a:latin typeface="OFGNHR+ArialMT"/>
                <a:cs typeface="OFGNHR+ArialMT"/>
              </a:rPr>
              <a:t>тогда</a:t>
            </a:r>
            <a:r>
              <a:rPr dirty="0" sz="1800" spc="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система</a:t>
            </a:r>
            <a:r>
              <a:rPr dirty="0" sz="18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автоматически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проставит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такое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решение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всем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членам</a:t>
            </a:r>
          </a:p>
          <a:p>
            <a:pPr marL="0" marR="0">
              <a:lnSpc>
                <a:spcPts val="1875"/>
              </a:lnSpc>
              <a:spcBef>
                <a:spcPts val="28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возможностью</a:t>
            </a:r>
            <a:r>
              <a:rPr dirty="0" sz="1800" spc="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редактирования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18388" y="4659985"/>
            <a:ext cx="5071868" cy="192287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умолчанию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800" spc="-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выборе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комиссии,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отображается,</a:t>
            </a:r>
            <a:r>
              <a:rPr dirty="0" sz="18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что</a:t>
            </a:r>
            <a:r>
              <a:rPr dirty="0" sz="1800" spc="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все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члены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присутствовали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заседании.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ситуации,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когда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кто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800" spc="-32">
                <a:solidFill>
                  <a:srgbClr val="000000"/>
                </a:solidFill>
                <a:latin typeface="OFGNHR+ArialMT"/>
                <a:cs typeface="OFGNHR+ArialMT"/>
              </a:rPr>
              <a:t>то</a:t>
            </a:r>
            <a:r>
              <a:rPr dirty="0" sz="1800" spc="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членов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отсутствует</a:t>
            </a:r>
            <a:r>
              <a:rPr dirty="0" sz="1800" spc="9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2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информация</a:t>
            </a:r>
            <a:r>
              <a:rPr dirty="0" sz="1800" spc="-6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должна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быть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отображена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печатной</a:t>
            </a:r>
            <a:r>
              <a:rPr dirty="0" sz="1800" spc="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форме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протокола,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была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добавлена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клавиша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«Добавить»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24602" y="5452442"/>
            <a:ext cx="5932813" cy="82525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Информация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отсутствующему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члену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редактируется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поле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«Сведения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присутствии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члена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заседании»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321723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реестр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комиссий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77000" y="5092153"/>
            <a:ext cx="5072010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Информация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отсутствующему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77000" y="5366238"/>
            <a:ext cx="5401555" cy="8255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члену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  <a:r>
              <a:rPr dirty="0" sz="1800" spc="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отображена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электронной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форме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дополнительно</a:t>
            </a: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печатной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форме</a:t>
            </a:r>
            <a:r>
              <a:rPr dirty="0" sz="1800" spc="-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60619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CBWKOW+1"/>
                <a:cs typeface="CBWKOW+1"/>
              </a:rPr>
              <a:t>заявками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52757" y="3540746"/>
            <a:ext cx="6059458" cy="8249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карточку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извещения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была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добавлена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выгрузки</a:t>
            </a:r>
            <a:r>
              <a:rPr dirty="0" sz="1800" spc="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информации</a:t>
            </a:r>
            <a:r>
              <a:rPr dirty="0" sz="18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1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клик.</a:t>
            </a:r>
            <a:r>
              <a:rPr dirty="0" sz="1800" spc="-5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зависимости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от</a:t>
            </a:r>
            <a:r>
              <a:rPr dirty="0" sz="1800" spc="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этапа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процедуры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формируется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архив</a:t>
            </a:r>
            <a:r>
              <a:rPr dirty="0" sz="1800" spc="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заявками</a:t>
            </a:r>
            <a:r>
              <a:rPr dirty="0" sz="1800" spc="-5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участников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36982" y="5533207"/>
            <a:ext cx="4817789" cy="82525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включает</a:t>
            </a:r>
            <a:r>
              <a:rPr dirty="0" sz="1800" spc="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себя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следующую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информацию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  <a:r>
              <a:rPr dirty="0" sz="1800" spc="-41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первые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вторые</a:t>
            </a:r>
          </a:p>
          <a:p>
            <a:pPr marL="6" marR="0">
              <a:lnSpc>
                <a:spcPts val="1875"/>
              </a:lnSpc>
              <a:spcBef>
                <a:spcPts val="27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аккредитационные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сведения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60619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CBWKOW+1"/>
                <a:cs typeface="CBWKOW+1"/>
              </a:rPr>
              <a:t>заявками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77000" y="1301076"/>
            <a:ext cx="3728753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личном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заказчика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77000" y="1575161"/>
            <a:ext cx="4105923" cy="164883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просмотре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вторых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частей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участие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реализован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документов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одним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архивом</a:t>
            </a: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(вторые</a:t>
            </a:r>
            <a:r>
              <a:rPr dirty="0" sz="18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аккредитационные</a:t>
            </a:r>
            <a:r>
              <a:rPr dirty="0" sz="1800" spc="-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сведения,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актуальные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дату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время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77000" y="3222224"/>
            <a:ext cx="3813006" cy="5506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окончания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срока</a:t>
            </a:r>
            <a:r>
              <a:rPr dirty="0" sz="1800" spc="-5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подачи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участие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закупке)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60619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CBWKOW+1"/>
                <a:cs typeface="CBWKOW+1"/>
              </a:rPr>
              <a:t>заявками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57516" y="4295746"/>
            <a:ext cx="4467341" cy="9826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формировании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«Подведения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итогов»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переход</a:t>
            </a:r>
            <a:r>
              <a:rPr dirty="0" sz="1600" spc="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проверки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РНП,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РСМП,</a:t>
            </a:r>
          </a:p>
          <a:p>
            <a:pPr marL="0" marR="0">
              <a:lnSpc>
                <a:spcPts val="1675"/>
              </a:lnSpc>
              <a:spcBef>
                <a:spcPts val="24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РБГ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,</a:t>
            </a:r>
            <a:r>
              <a:rPr dirty="0" sz="1600" spc="-26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контрагента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,</a:t>
            </a:r>
            <a:r>
              <a:rPr dirty="0" sz="1600" spc="2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проверка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СРО</a:t>
            </a:r>
            <a:r>
              <a:rPr dirty="0" sz="16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</a:p>
          <a:p>
            <a:pPr marL="0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происходят</a:t>
            </a:r>
            <a:r>
              <a:rPr dirty="0" sz="1600" spc="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один</a:t>
            </a:r>
            <a:r>
              <a:rPr dirty="0" sz="16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клик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6587511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расчет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НМЦК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1134" y="1301962"/>
            <a:ext cx="3242562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Сервис</a:t>
            </a:r>
            <a:r>
              <a:rPr dirty="0" sz="16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6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6">
                <a:solidFill>
                  <a:srgbClr val="000000"/>
                </a:solidFill>
                <a:latin typeface="OFGNHR+ArialMT"/>
                <a:cs typeface="OFGNHR+ArialMT"/>
              </a:rPr>
              <a:t>обоснования</a:t>
            </a:r>
            <a:r>
              <a:rPr dirty="0" sz="1600" spc="-18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9">
                <a:solidFill>
                  <a:srgbClr val="000000"/>
                </a:solidFill>
                <a:latin typeface="OFGNHR+ArialMT"/>
                <a:cs typeface="OFGNHR+ArialMT"/>
              </a:rPr>
              <a:t>НМЦК.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082" y="1790019"/>
            <a:ext cx="3980411" cy="1226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52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Создан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 spc="1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7">
                <a:solidFill>
                  <a:srgbClr val="000000"/>
                </a:solidFill>
                <a:latin typeface="OFGNHR+ArialMT"/>
                <a:cs typeface="OFGNHR+ArialMT"/>
              </a:rPr>
              <a:t>соответствии</a:t>
            </a:r>
            <a:r>
              <a:rPr dirty="0" sz="16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600" spc="-2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6">
                <a:solidFill>
                  <a:srgbClr val="000000"/>
                </a:solidFill>
                <a:latin typeface="OFGNHR+ArialMT"/>
                <a:cs typeface="OFGNHR+ArialMT"/>
              </a:rPr>
              <a:t>Приказом</a:t>
            </a:r>
          </a:p>
          <a:p>
            <a:pPr marL="3052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 spc="43">
                <a:solidFill>
                  <a:srgbClr val="000000"/>
                </a:solidFill>
                <a:latin typeface="OFGNHR+ArialMT"/>
                <a:cs typeface="OFGNHR+ArialMT"/>
              </a:rPr>
              <a:t>Минэкономразвития</a:t>
            </a:r>
            <a:r>
              <a:rPr dirty="0" sz="16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33">
                <a:solidFill>
                  <a:srgbClr val="000000"/>
                </a:solidFill>
                <a:latin typeface="OFGNHR+ArialMT"/>
                <a:cs typeface="OFGNHR+ArialMT"/>
              </a:rPr>
              <a:t>РФ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</a:t>
            </a:r>
            <a:r>
              <a:rPr dirty="0" sz="1600" spc="6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6">
                <a:solidFill>
                  <a:srgbClr val="000000"/>
                </a:solidFill>
                <a:latin typeface="TVUEOE+Helvetica"/>
                <a:cs typeface="TVUEOE+Helvetica"/>
              </a:rPr>
              <a:t>02.10.2013</a:t>
            </a:r>
            <a:r>
              <a:rPr dirty="0" sz="1600" spc="-176">
                <a:solidFill>
                  <a:srgbClr val="000000"/>
                </a:solidFill>
                <a:latin typeface="OFGNHR+ArialMT"/>
                <a:cs typeface="OFGNHR+ArialMT"/>
              </a:rPr>
              <a:t>г.</a:t>
            </a:r>
          </a:p>
          <a:p>
            <a:pPr marL="6101" marR="0">
              <a:lnSpc>
                <a:spcPts val="1678"/>
              </a:lnSpc>
              <a:spcBef>
                <a:spcPts val="229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№567</a:t>
            </a:r>
            <a:r>
              <a:rPr dirty="0" sz="16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71">
                <a:solidFill>
                  <a:srgbClr val="000000"/>
                </a:solidFill>
                <a:latin typeface="OFGNHR+ArialMT"/>
                <a:cs typeface="OFGNHR+ArialMT"/>
              </a:rPr>
              <a:t>«Об</a:t>
            </a:r>
            <a:r>
              <a:rPr dirty="0" sz="1600" spc="-8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22">
                <a:solidFill>
                  <a:srgbClr val="000000"/>
                </a:solidFill>
                <a:latin typeface="OFGNHR+ArialMT"/>
                <a:cs typeface="OFGNHR+ArialMT"/>
              </a:rPr>
              <a:t>утверждении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5">
                <a:solidFill>
                  <a:srgbClr val="000000"/>
                </a:solidFill>
                <a:latin typeface="OFGNHR+ArialMT"/>
                <a:cs typeface="OFGNHR+ArialMT"/>
              </a:rPr>
              <a:t>методических</a:t>
            </a:r>
          </a:p>
          <a:p>
            <a:pPr marL="0" marR="0">
              <a:lnSpc>
                <a:spcPts val="1675"/>
              </a:lnSpc>
              <a:spcBef>
                <a:spcPts val="245"/>
              </a:spcBef>
              <a:spcAft>
                <a:spcPts val="0"/>
              </a:spcAft>
            </a:pPr>
            <a:r>
              <a:rPr dirty="0" sz="1600" spc="23">
                <a:solidFill>
                  <a:srgbClr val="000000"/>
                </a:solidFill>
                <a:latin typeface="OFGNHR+ArialMT"/>
                <a:cs typeface="OFGNHR+ArialMT"/>
              </a:rPr>
              <a:t>рекомендаций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8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 spc="6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9">
                <a:solidFill>
                  <a:srgbClr val="000000"/>
                </a:solidFill>
                <a:latin typeface="OFGNHR+ArialMT"/>
                <a:cs typeface="OFGNHR+ArialMT"/>
              </a:rPr>
              <a:t>применению</a:t>
            </a:r>
            <a:r>
              <a:rPr dirty="0" sz="1600" spc="-18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методов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определения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22">
                <a:solidFill>
                  <a:srgbClr val="000000"/>
                </a:solidFill>
                <a:latin typeface="OFGNHR+ArialMT"/>
                <a:cs typeface="OFGNHR+ArialMT"/>
              </a:rPr>
              <a:t>НМЦК</a:t>
            </a:r>
            <a:r>
              <a:rPr dirty="0" sz="1600" spc="-7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65">
                <a:solidFill>
                  <a:srgbClr val="000000"/>
                </a:solidFill>
                <a:latin typeface="OFGNHR+ArialMT"/>
                <a:cs typeface="OFGNHR+ArialMT"/>
              </a:rPr>
              <a:t>&lt;…&gt;».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1133" y="3253571"/>
            <a:ext cx="3714314" cy="73894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75">
                <a:solidFill>
                  <a:srgbClr val="000000"/>
                </a:solidFill>
                <a:latin typeface="JHJFES+Arial-BoldMT"/>
                <a:cs typeface="JHJFES+Arial-BoldMT"/>
              </a:rPr>
              <a:t>Выгода:</a:t>
            </a:r>
            <a:r>
              <a:rPr dirty="0" sz="1600" spc="36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28">
                <a:solidFill>
                  <a:srgbClr val="000000"/>
                </a:solidFill>
                <a:latin typeface="JHJFES+Arial-BoldMT"/>
                <a:cs typeface="JHJFES+Arial-BoldMT"/>
              </a:rPr>
              <a:t>экономия</a:t>
            </a:r>
            <a:r>
              <a:rPr dirty="0" sz="1600" spc="-56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49">
                <a:solidFill>
                  <a:srgbClr val="000000"/>
                </a:solidFill>
                <a:latin typeface="JHJFES+Arial-BoldMT"/>
                <a:cs typeface="JHJFES+Arial-BoldMT"/>
              </a:rPr>
              <a:t>времени</a:t>
            </a:r>
            <a:r>
              <a:rPr dirty="0" sz="1600" spc="17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55">
                <a:solidFill>
                  <a:srgbClr val="000000"/>
                </a:solidFill>
                <a:latin typeface="JHJFES+Arial-BoldMT"/>
                <a:cs typeface="JHJFES+Arial-BoldMT"/>
              </a:rPr>
              <a:t>на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 spc="-77">
                <a:solidFill>
                  <a:srgbClr val="000000"/>
                </a:solidFill>
                <a:latin typeface="JHJFES+Arial-BoldMT"/>
                <a:cs typeface="JHJFES+Arial-BoldMT"/>
              </a:rPr>
              <a:t>обосновании</a:t>
            </a:r>
            <a:r>
              <a:rPr dirty="0" sz="1600" spc="-28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34">
                <a:solidFill>
                  <a:srgbClr val="000000"/>
                </a:solidFill>
                <a:latin typeface="JHJFES+Arial-BoldMT"/>
                <a:cs typeface="JHJFES+Arial-BoldMT"/>
              </a:rPr>
              <a:t>НМЦК,</a:t>
            </a:r>
            <a:r>
              <a:rPr dirty="0" sz="1600" spc="19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26">
                <a:solidFill>
                  <a:srgbClr val="000000"/>
                </a:solidFill>
                <a:latin typeface="JHJFES+Arial-BoldMT"/>
                <a:cs typeface="JHJFES+Arial-BoldMT"/>
              </a:rPr>
              <a:t>снижение</a:t>
            </a:r>
            <a:r>
              <a:rPr dirty="0" sz="1600" spc="-210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15">
                <a:solidFill>
                  <a:srgbClr val="000000"/>
                </a:solidFill>
                <a:latin typeface="JHJFES+Arial-BoldMT"/>
                <a:cs typeface="JHJFES+Arial-BoldMT"/>
              </a:rPr>
              <a:t>риска</a:t>
            </a:r>
          </a:p>
          <a:p>
            <a:pPr marL="0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 spc="-66">
                <a:solidFill>
                  <a:srgbClr val="000000"/>
                </a:solidFill>
                <a:latin typeface="JHJFES+Arial-BoldMT"/>
                <a:cs typeface="JHJFES+Arial-BoldMT"/>
              </a:rPr>
              <a:t>нарушения</a:t>
            </a:r>
            <a:r>
              <a:rPr dirty="0" sz="1600" spc="55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36">
                <a:solidFill>
                  <a:srgbClr val="000000"/>
                </a:solidFill>
                <a:latin typeface="JHJFES+Arial-BoldMT"/>
                <a:cs typeface="JHJFES+Arial-BoldMT"/>
              </a:rPr>
              <a:t>законодательства.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377686" y="3944340"/>
            <a:ext cx="4341095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Метод</a:t>
            </a:r>
            <a:r>
              <a:rPr dirty="0" sz="1800" spc="8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3">
                <a:solidFill>
                  <a:srgbClr val="000000"/>
                </a:solidFill>
                <a:latin typeface="OFGNHR+ArialMT"/>
                <a:cs typeface="OFGNHR+ArialMT"/>
              </a:rPr>
              <a:t>сопоставимых</a:t>
            </a:r>
            <a:r>
              <a:rPr dirty="0" sz="1800" spc="-5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рыночных</a:t>
            </a:r>
            <a:r>
              <a:rPr dirty="0" sz="1800" spc="4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цен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51133" y="4229313"/>
            <a:ext cx="1601954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39">
                <a:solidFill>
                  <a:srgbClr val="000000"/>
                </a:solidFill>
                <a:latin typeface="JHJFES+Arial-BoldMT"/>
                <a:cs typeface="JHJFES+Arial-BoldMT"/>
              </a:rPr>
              <a:t>Возможности: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377686" y="4230603"/>
            <a:ext cx="3941864" cy="56332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Расчет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средневзвешенной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цены</a:t>
            </a:r>
          </a:p>
          <a:p>
            <a:pPr marL="0" marR="0">
              <a:lnSpc>
                <a:spcPts val="1875"/>
              </a:lnSpc>
              <a:spcBef>
                <a:spcPts val="331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Тарифный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метод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26749" y="4710003"/>
            <a:ext cx="3691689" cy="96742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600" spc="79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21">
                <a:solidFill>
                  <a:srgbClr val="000000"/>
                </a:solidFill>
                <a:latin typeface="OFGNHR+ArialMT"/>
                <a:cs typeface="OFGNHR+ArialMT"/>
              </a:rPr>
              <a:t>Контроль</a:t>
            </a:r>
            <a:r>
              <a:rPr dirty="0" sz="16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7">
                <a:solidFill>
                  <a:srgbClr val="000000"/>
                </a:solidFill>
                <a:latin typeface="OFGNHR+ArialMT"/>
                <a:cs typeface="OFGNHR+ArialMT"/>
              </a:rPr>
              <a:t>обоснования</a:t>
            </a:r>
            <a:r>
              <a:rPr dirty="0" sz="1600" spc="-15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НМЦК;</a:t>
            </a:r>
          </a:p>
          <a:p>
            <a:pPr marL="1" marR="0">
              <a:lnSpc>
                <a:spcPts val="1675"/>
              </a:lnSpc>
              <a:spcBef>
                <a:spcPts val="113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600" spc="79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46">
                <a:solidFill>
                  <a:srgbClr val="000000"/>
                </a:solidFill>
                <a:latin typeface="OFGNHR+ArialMT"/>
                <a:cs typeface="OFGNHR+ArialMT"/>
              </a:rPr>
              <a:t>Динамика</a:t>
            </a:r>
            <a:r>
              <a:rPr dirty="0" sz="1600" spc="7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49">
                <a:solidFill>
                  <a:srgbClr val="000000"/>
                </a:solidFill>
                <a:latin typeface="OFGNHR+ArialMT"/>
                <a:cs typeface="OFGNHR+ArialMT"/>
              </a:rPr>
              <a:t>контрактов</a:t>
            </a:r>
            <a:r>
              <a:rPr dirty="0" sz="1600" spc="8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1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 spc="-2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товарам;</a:t>
            </a:r>
          </a:p>
          <a:p>
            <a:pPr marL="0" marR="0">
              <a:lnSpc>
                <a:spcPts val="1675"/>
              </a:lnSpc>
              <a:spcBef>
                <a:spcPts val="110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600" spc="79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7">
                <a:solidFill>
                  <a:srgbClr val="000000"/>
                </a:solidFill>
                <a:latin typeface="OFGNHR+ArialMT"/>
                <a:cs typeface="OFGNHR+ArialMT"/>
              </a:rPr>
              <a:t>Классификатор</a:t>
            </a:r>
            <a:r>
              <a:rPr dirty="0" sz="1600" spc="-10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43">
                <a:solidFill>
                  <a:srgbClr val="000000"/>
                </a:solidFill>
                <a:latin typeface="OFGNHR+ArialMT"/>
                <a:cs typeface="OFGNHR+ArialMT"/>
              </a:rPr>
              <a:t>ТРУ;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377686" y="4804120"/>
            <a:ext cx="5365161" cy="141381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7">
                <a:solidFill>
                  <a:srgbClr val="000000"/>
                </a:solidFill>
                <a:latin typeface="OFGNHR+ArialMT"/>
                <a:cs typeface="OFGNHR+ArialMT"/>
              </a:rPr>
              <a:t>Поиск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МНН</a:t>
            </a:r>
            <a:r>
              <a:rPr dirty="0" sz="1800" spc="6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(международное</a:t>
            </a:r>
          </a:p>
          <a:p>
            <a:pPr marL="0" marR="0">
              <a:lnSpc>
                <a:spcPts val="1878"/>
              </a:lnSpc>
              <a:spcBef>
                <a:spcPts val="40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непатентованное</a:t>
            </a:r>
            <a:r>
              <a:rPr dirty="0" sz="18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3">
                <a:solidFill>
                  <a:srgbClr val="000000"/>
                </a:solidFill>
                <a:latin typeface="OFGNHR+ArialMT"/>
                <a:cs typeface="OFGNHR+ArialMT"/>
              </a:rPr>
              <a:t>наименование)</a:t>
            </a:r>
          </a:p>
          <a:p>
            <a:pPr marL="0" marR="0">
              <a:lnSpc>
                <a:spcPts val="1875"/>
              </a:lnSpc>
              <a:spcBef>
                <a:spcPts val="331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4">
                <a:solidFill>
                  <a:srgbClr val="000000"/>
                </a:solidFill>
                <a:latin typeface="OFGNHR+ArialMT"/>
                <a:cs typeface="OFGNHR+ArialMT"/>
              </a:rPr>
              <a:t>Выбор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лекарственной</a:t>
            </a:r>
            <a:r>
              <a:rPr dirty="0" sz="1800" spc="-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9">
                <a:solidFill>
                  <a:srgbClr val="000000"/>
                </a:solidFill>
                <a:latin typeface="OFGNHR+ArialMT"/>
                <a:cs typeface="OFGNHR+ArialMT"/>
              </a:rPr>
              <a:t>формы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3">
                <a:solidFill>
                  <a:srgbClr val="000000"/>
                </a:solidFill>
                <a:latin typeface="OFGNHR+ArialMT"/>
                <a:cs typeface="OFGNHR+ArialMT"/>
              </a:rPr>
              <a:t>дозировки</a:t>
            </a:r>
          </a:p>
          <a:p>
            <a:pPr marL="0" marR="0">
              <a:lnSpc>
                <a:spcPts val="1878"/>
              </a:lnSpc>
              <a:spcBef>
                <a:spcPts val="378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8">
                <a:solidFill>
                  <a:srgbClr val="000000"/>
                </a:solidFill>
                <a:latin typeface="OFGNHR+ArialMT"/>
                <a:cs typeface="OFGNHR+ArialMT"/>
              </a:rPr>
              <a:t>Корректировка</a:t>
            </a:r>
            <a:r>
              <a:rPr dirty="0" sz="1800" spc="-6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цены</a:t>
            </a:r>
            <a:r>
              <a:rPr dirty="0" sz="1800" spc="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 spc="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учетом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3">
                <a:solidFill>
                  <a:srgbClr val="000000"/>
                </a:solidFill>
                <a:latin typeface="OFGNHR+ArialMT"/>
                <a:cs typeface="OFGNHR+ArialMT"/>
              </a:rPr>
              <a:t>НДС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9">
                <a:solidFill>
                  <a:srgbClr val="000000"/>
                </a:solidFill>
                <a:latin typeface="OFGNHR+ArialMT"/>
                <a:cs typeface="OFGNHR+ArialMT"/>
              </a:rPr>
              <a:t>оптовой</a:t>
            </a:r>
          </a:p>
          <a:p>
            <a:pPr marL="283467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надбавки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26749" y="5783451"/>
            <a:ext cx="2687381" cy="49474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600" spc="79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24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600" spc="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43">
                <a:solidFill>
                  <a:srgbClr val="000000"/>
                </a:solidFill>
                <a:latin typeface="OFGNHR+ArialMT"/>
                <a:cs typeface="OFGNHR+ArialMT"/>
              </a:rPr>
              <a:t>выгрузки</a:t>
            </a:r>
          </a:p>
          <a:p>
            <a:pPr marL="22860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 spc="23">
                <a:solidFill>
                  <a:srgbClr val="000000"/>
                </a:solidFill>
                <a:latin typeface="OFGNHR+ArialMT"/>
                <a:cs typeface="OFGNHR+ArialMT"/>
              </a:rPr>
              <a:t>аналитических</a:t>
            </a:r>
            <a:r>
              <a:rPr dirty="0" sz="1600" spc="-9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21">
                <a:solidFill>
                  <a:srgbClr val="000000"/>
                </a:solidFill>
                <a:latin typeface="OFGNHR+ArialMT"/>
                <a:cs typeface="OFGNHR+ArialMT"/>
              </a:rPr>
              <a:t>справок.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377686" y="6228157"/>
            <a:ext cx="2893449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•</a:t>
            </a:r>
            <a:r>
              <a:rPr dirty="0" sz="1800" spc="110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выгрузки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60619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CBWKOW+1"/>
                <a:cs typeface="CBWKOW+1"/>
              </a:rPr>
              <a:t>заявками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97850" y="2318498"/>
            <a:ext cx="3568255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площадки</a:t>
            </a:r>
            <a:r>
              <a:rPr dirty="0" sz="1800" spc="-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один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клик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660619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0">
                <a:solidFill>
                  <a:srgbClr val="ffffff"/>
                </a:solidFill>
                <a:latin typeface="CBWKOW+1"/>
                <a:cs typeface="CBWKOW+1"/>
              </a:rPr>
              <a:t>заявками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0913" y="4223864"/>
            <a:ext cx="11815435" cy="244791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Краткий</a:t>
            </a:r>
            <a:r>
              <a:rPr dirty="0" sz="16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5">
                <a:solidFill>
                  <a:srgbClr val="000000"/>
                </a:solidFill>
                <a:latin typeface="OFGNHR+ArialMT"/>
                <a:cs typeface="OFGNHR+ArialMT"/>
              </a:rPr>
              <a:t>отчет</a:t>
            </a:r>
            <a:r>
              <a:rPr dirty="0" sz="16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проверке</a:t>
            </a:r>
            <a:r>
              <a:rPr dirty="0" sz="1600" spc="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участников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</a:p>
          <a:p>
            <a:pPr marL="0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Принадлежность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РНП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Закону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№44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ФЗ</a:t>
            </a:r>
          </a:p>
          <a:p>
            <a:pPr marL="1" marR="0">
              <a:lnSpc>
                <a:spcPts val="1678"/>
              </a:lnSpc>
              <a:spcBef>
                <a:spcPts val="229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Принадлежность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учредителей</a:t>
            </a:r>
            <a:r>
              <a:rPr dirty="0" sz="1600" spc="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РНП</a:t>
            </a:r>
            <a:r>
              <a:rPr dirty="0" sz="16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Закону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0">
                <a:solidFill>
                  <a:srgbClr val="000000"/>
                </a:solidFill>
                <a:latin typeface="OFGNHR+ArialMT"/>
                <a:cs typeface="OFGNHR+ArialMT"/>
              </a:rPr>
              <a:t>№44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ФЗ</a:t>
            </a:r>
            <a:r>
              <a:rPr dirty="0" sz="16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(в</a:t>
            </a:r>
            <a:r>
              <a:rPr dirty="0" sz="1600" spc="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соответствии</a:t>
            </a:r>
            <a:r>
              <a:rPr dirty="0" sz="16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выпиской</a:t>
            </a:r>
            <a:r>
              <a:rPr dirty="0" sz="1600" spc="-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6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ЕГРЮЛ)</a:t>
            </a:r>
          </a:p>
          <a:p>
            <a:pPr marL="3" marR="0">
              <a:lnSpc>
                <a:spcPts val="1675"/>
              </a:lnSpc>
              <a:spcBef>
                <a:spcPts val="233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Принадлежность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лиц,</a:t>
            </a:r>
            <a:r>
              <a:rPr dirty="0" sz="1600" spc="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имеющих</a:t>
            </a:r>
            <a:r>
              <a:rPr dirty="0" sz="16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право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действовать</a:t>
            </a:r>
            <a:r>
              <a:rPr dirty="0" sz="16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27">
                <a:solidFill>
                  <a:srgbClr val="000000"/>
                </a:solidFill>
                <a:latin typeface="OFGNHR+ArialMT"/>
                <a:cs typeface="OFGNHR+ArialMT"/>
              </a:rPr>
              <a:t>без</a:t>
            </a:r>
            <a:r>
              <a:rPr dirty="0" sz="16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доверенности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26">
                <a:solidFill>
                  <a:srgbClr val="000000"/>
                </a:solidFill>
                <a:latin typeface="OFGNHR+ArialMT"/>
                <a:cs typeface="OFGNHR+ArialMT"/>
              </a:rPr>
              <a:t>от</a:t>
            </a:r>
            <a:r>
              <a:rPr dirty="0" sz="16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имени</a:t>
            </a:r>
            <a:r>
              <a:rPr dirty="0" sz="1600" spc="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организации,</a:t>
            </a:r>
            <a:r>
              <a:rPr dirty="0" sz="1600" spc="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РНП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Закону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№44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ФЗ</a:t>
            </a:r>
            <a:r>
              <a:rPr dirty="0" sz="16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(в</a:t>
            </a:r>
          </a:p>
          <a:p>
            <a:pPr marL="4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соответствии</a:t>
            </a:r>
            <a:r>
              <a:rPr dirty="0" sz="16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выпиской</a:t>
            </a:r>
            <a:r>
              <a:rPr dirty="0" sz="16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600" spc="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ЕГРЮЛ)</a:t>
            </a:r>
          </a:p>
          <a:p>
            <a:pPr marL="4" marR="0">
              <a:lnSpc>
                <a:spcPts val="1675"/>
              </a:lnSpc>
              <a:spcBef>
                <a:spcPts val="24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Привлечения</a:t>
            </a:r>
            <a:r>
              <a:rPr dirty="0" sz="16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организации</a:t>
            </a:r>
            <a:r>
              <a:rPr dirty="0" sz="1600" spc="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административной</a:t>
            </a:r>
            <a:r>
              <a:rPr dirty="0" sz="16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ответственности</a:t>
            </a:r>
            <a:r>
              <a:rPr dirty="0" sz="1600" spc="-5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статье</a:t>
            </a:r>
            <a:r>
              <a:rPr dirty="0" sz="1600" spc="-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19.28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КоАП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РФ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(на</a:t>
            </a:r>
            <a:r>
              <a:rPr dirty="0" sz="16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соответствие</a:t>
            </a:r>
            <a:r>
              <a:rPr dirty="0" sz="1600" spc="-5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требованиям</a:t>
            </a:r>
          </a:p>
          <a:p>
            <a:pPr marL="15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п.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7.1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ч.1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48">
                <a:solidFill>
                  <a:srgbClr val="000000"/>
                </a:solidFill>
                <a:latin typeface="OFGNHR+ArialMT"/>
                <a:cs typeface="OFGNHR+ArialMT"/>
              </a:rPr>
              <a:t>ст.</a:t>
            </a:r>
            <a:r>
              <a:rPr dirty="0" sz="16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31</a:t>
            </a:r>
            <a:r>
              <a:rPr dirty="0" sz="16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Закона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№44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ФЗ)</a:t>
            </a:r>
          </a:p>
          <a:p>
            <a:pPr marL="18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 spc="-20">
                <a:solidFill>
                  <a:srgbClr val="000000"/>
                </a:solidFill>
                <a:latin typeface="OFGNHR+ArialMT"/>
                <a:cs typeface="OFGNHR+ArialMT"/>
              </a:rPr>
              <a:t>СМП</a:t>
            </a:r>
          </a:p>
          <a:p>
            <a:pPr marL="18" marR="0">
              <a:lnSpc>
                <a:spcPts val="16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Членство</a:t>
            </a:r>
            <a:r>
              <a:rPr dirty="0" sz="16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СРО</a:t>
            </a:r>
          </a:p>
          <a:p>
            <a:pPr marL="18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Проверки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СРО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202396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формирование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BWKOW+1"/>
                <a:cs typeface="CBWKOW+1"/>
              </a:rPr>
              <a:t>шаблонов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всем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способам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закупок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25348" y="5937994"/>
            <a:ext cx="4277294" cy="82522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формировании</a:t>
            </a:r>
            <a:r>
              <a:rPr dirty="0" sz="1800" spc="-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протоколов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воспользоваться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печатной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формой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10292467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предварительная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проверка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публикуемой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информации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2552" y="3355708"/>
            <a:ext cx="4907048" cy="19228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Перед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публикацией</a:t>
            </a:r>
            <a:r>
              <a:rPr dirty="0" sz="1800" spc="-9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пользователь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может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воспользоваться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предварительным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просмотром</a:t>
            </a:r>
            <a:r>
              <a:rPr dirty="0" sz="1800" spc="-5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проверить</a:t>
            </a:r>
            <a:r>
              <a:rPr dirty="0" sz="1800" spc="-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публикуемую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информацию</a:t>
            </a:r>
            <a:r>
              <a:rPr dirty="0" sz="1800" spc="-5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наличие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ошибок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указания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решения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заявкам</a:t>
            </a:r>
            <a:r>
              <a:rPr dirty="0" sz="1800" spc="-4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затем</a:t>
            </a:r>
          </a:p>
          <a:p>
            <a:pPr marL="0" marR="0">
              <a:lnSpc>
                <a:spcPts val="1875"/>
              </a:lnSpc>
              <a:spcBef>
                <a:spcPts val="28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разместить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подписав</a:t>
            </a:r>
            <a:r>
              <a:rPr dirty="0" sz="1800" spc="-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5">
                <a:solidFill>
                  <a:srgbClr val="000000"/>
                </a:solidFill>
                <a:latin typeface="OFGNHR+ArialMT"/>
                <a:cs typeface="OFGNHR+ArialMT"/>
              </a:rPr>
              <a:t>его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сертификатом</a:t>
            </a:r>
            <a:r>
              <a:rPr dirty="0" sz="1800" spc="-5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ЭЦП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228658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черновиками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33575" y="1541881"/>
            <a:ext cx="2478292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момент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заполнения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133575" y="1816196"/>
            <a:ext cx="3821108" cy="13742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информации</a:t>
            </a:r>
            <a:r>
              <a:rPr dirty="0" sz="18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закупке,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её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сохранить</a:t>
            </a:r>
            <a:r>
              <a:rPr dirty="0" sz="1800" spc="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«Черновики»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затем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любой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момент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продолжить</a:t>
            </a:r>
            <a:r>
              <a:rPr dirty="0" sz="1800" spc="-4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редактирование</a:t>
            </a:r>
            <a:r>
              <a:rPr dirty="0" sz="18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размещение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7228658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работа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черновиками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34479" y="3923905"/>
            <a:ext cx="3693220" cy="5506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Поиск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черновика</a:t>
            </a:r>
            <a:r>
              <a:rPr dirty="0" sz="1800" spc="-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последним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4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цифрам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номера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извещения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10143508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журнал</a:t>
            </a:r>
            <a:r>
              <a:rPr dirty="0" sz="2800" spc="3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интеграции</a:t>
            </a:r>
            <a:r>
              <a:rPr dirty="0" sz="2800" spc="-4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документов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ЭТП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ЕИС</a:t>
            </a:r>
            <a:r>
              <a:rPr dirty="0" sz="2800" spc="-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 spc="-19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ЕИС</a:t>
            </a:r>
            <a:r>
              <a:rPr dirty="0" sz="2800" spc="-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на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ЭТП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10059" y="5212803"/>
            <a:ext cx="6081070" cy="82530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Журнал</a:t>
            </a:r>
            <a:r>
              <a:rPr dirty="0" sz="1800" spc="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интеграции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800" spc="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организатору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торгов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проверить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статус</a:t>
            </a:r>
            <a:r>
              <a:rPr dirty="0" sz="1800" spc="2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любого</a:t>
            </a: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пакета,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передаваемого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ЭТП</a:t>
            </a:r>
            <a:r>
              <a:rPr dirty="0" sz="1800" spc="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ЭТП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10143508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журнал</a:t>
            </a:r>
            <a:r>
              <a:rPr dirty="0" sz="2800" spc="3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интеграции</a:t>
            </a:r>
            <a:r>
              <a:rPr dirty="0" sz="2800" spc="-4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документов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ЭТП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ЕИС</a:t>
            </a:r>
            <a:r>
              <a:rPr dirty="0" sz="2800" spc="-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</a:t>
            </a:r>
            <a:r>
              <a:rPr dirty="0" sz="2800" spc="-19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ЕИС</a:t>
            </a:r>
            <a:r>
              <a:rPr dirty="0" sz="2800" spc="-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на</a:t>
            </a:r>
            <a:r>
              <a:rPr dirty="0" sz="2800" spc="-1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ЭТП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58406" y="2174976"/>
            <a:ext cx="5297152" cy="1374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Убедиться</a:t>
            </a:r>
            <a:r>
              <a:rPr dirty="0" sz="1800" spc="-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интеграции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документов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раздела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«Процедуры»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–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«Журнал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интеграции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ЕИС».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Дополнительно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ссылка</a:t>
            </a:r>
            <a:r>
              <a:rPr dirty="0" sz="1800" spc="-5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журнал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интеграции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размещена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управления</a:t>
            </a: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процедурой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763480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совместного</a:t>
            </a: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627743" y="1414103"/>
            <a:ext cx="1748377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первом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этапе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27743" y="1657677"/>
            <a:ext cx="2515689" cy="14709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совместного</a:t>
            </a:r>
            <a:r>
              <a:rPr dirty="0" sz="16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подписания</a:t>
            </a:r>
          </a:p>
          <a:p>
            <a:pPr marL="0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рассмотрения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  <a:r>
              <a:rPr dirty="0" sz="16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необходимо</a:t>
            </a:r>
          </a:p>
          <a:p>
            <a:pPr marL="0" marR="0">
              <a:lnSpc>
                <a:spcPts val="1675"/>
              </a:lnSpc>
              <a:spcBef>
                <a:spcPts val="24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выбрать</a:t>
            </a:r>
            <a:r>
              <a:rPr dirty="0" sz="16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членов</a:t>
            </a:r>
          </a:p>
          <a:p>
            <a:pPr marL="0" marR="0">
              <a:lnSpc>
                <a:spcPts val="1675"/>
              </a:lnSpc>
              <a:spcBef>
                <a:spcPts val="29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загрузить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открытый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ключ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27743" y="3122005"/>
            <a:ext cx="2182745" cy="49472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сертификата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каждого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627743" y="3853767"/>
            <a:ext cx="2345391" cy="147040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Выбор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 spc="-15">
                <a:solidFill>
                  <a:srgbClr val="000000"/>
                </a:solidFill>
                <a:latin typeface="OFGNHR+ArialMT"/>
                <a:cs typeface="OFGNHR+ArialMT"/>
              </a:rPr>
              <a:t>может</a:t>
            </a:r>
            <a:r>
              <a:rPr dirty="0" sz="16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осуществляться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6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справочника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членов</a:t>
            </a:r>
          </a:p>
          <a:p>
            <a:pPr marL="0" marR="0">
              <a:lnSpc>
                <a:spcPts val="1675"/>
              </a:lnSpc>
              <a:spcBef>
                <a:spcPts val="24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или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путем</a:t>
            </a:r>
          </a:p>
          <a:p>
            <a:pPr marL="0" marR="0">
              <a:lnSpc>
                <a:spcPts val="1675"/>
              </a:lnSpc>
              <a:spcBef>
                <a:spcPts val="294"/>
              </a:spcBef>
              <a:spcAft>
                <a:spcPts val="0"/>
              </a:spcAft>
            </a:pP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добавления</a:t>
            </a:r>
            <a:r>
              <a:rPr dirty="0" sz="1600" spc="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нового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27743" y="5561249"/>
            <a:ext cx="1372213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загрузке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627743" y="5804848"/>
            <a:ext cx="2573409" cy="7391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сертификата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система</a:t>
            </a:r>
          </a:p>
          <a:p>
            <a:pPr marL="0" marR="0">
              <a:lnSpc>
                <a:spcPts val="1675"/>
              </a:lnSpc>
              <a:spcBef>
                <a:spcPts val="246"/>
              </a:spcBef>
              <a:spcAft>
                <a:spcPts val="0"/>
              </a:spcAft>
            </a:pP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проверяет</a:t>
            </a:r>
            <a:r>
              <a:rPr dirty="0" sz="16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сертификат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актуальность.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763480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совместного</a:t>
            </a: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73166" y="5985859"/>
            <a:ext cx="4835527" cy="73887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После</a:t>
            </a:r>
            <a:r>
              <a:rPr dirty="0" sz="16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успешной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загрузки</a:t>
            </a:r>
            <a:r>
              <a:rPr dirty="0" sz="1600" spc="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сертификата,</a:t>
            </a:r>
            <a:r>
              <a:rPr dirty="0" sz="1600" spc="-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напротив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каждого</a:t>
            </a:r>
            <a:r>
              <a:rPr dirty="0" sz="16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6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отобразится</a:t>
            </a:r>
          </a:p>
          <a:p>
            <a:pPr marL="0" marR="0">
              <a:lnSpc>
                <a:spcPts val="1675"/>
              </a:lnSpc>
              <a:spcBef>
                <a:spcPts val="24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соответствующий</a:t>
            </a:r>
            <a:r>
              <a:rPr dirty="0" sz="16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значок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6587511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3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расчет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НМЦК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945234" y="3578846"/>
            <a:ext cx="3452965" cy="5506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Excel</a:t>
            </a:r>
            <a:r>
              <a:rPr dirty="0" sz="1800" spc="43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Doc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</a:p>
          <a:p>
            <a:pPr marL="3" marR="0">
              <a:lnSpc>
                <a:spcPts val="1875"/>
              </a:lnSpc>
              <a:spcBef>
                <a:spcPts val="220"/>
              </a:spcBef>
              <a:spcAft>
                <a:spcPts val="0"/>
              </a:spcAft>
            </a:pP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удобства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применения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работе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763480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совместного</a:t>
            </a: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627743" y="1414103"/>
            <a:ext cx="2454196" cy="122688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Можно</a:t>
            </a:r>
            <a:r>
              <a:rPr dirty="0" sz="16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обойтись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27">
                <a:solidFill>
                  <a:srgbClr val="000000"/>
                </a:solidFill>
                <a:latin typeface="OFGNHR+ArialMT"/>
                <a:cs typeface="OFGNHR+ArialMT"/>
              </a:rPr>
              <a:t>без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загрузки</a:t>
            </a:r>
            <a:r>
              <a:rPr dirty="0" sz="16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открытой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</a:p>
          <a:p>
            <a:pPr marL="0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ключа,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выбрав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пользователей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</a:p>
          <a:p>
            <a:pPr marL="0" marR="0">
              <a:lnSpc>
                <a:spcPts val="1675"/>
              </a:lnSpc>
              <a:spcBef>
                <a:spcPts val="29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справочника.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27743" y="2877778"/>
            <a:ext cx="2321428" cy="293436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наличии</a:t>
            </a:r>
            <a:r>
              <a:rPr dirty="0" sz="1600" spc="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галочки</a:t>
            </a:r>
            <a:r>
              <a:rPr dirty="0" sz="16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поле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9">
                <a:solidFill>
                  <a:srgbClr val="000000"/>
                </a:solidFill>
                <a:latin typeface="OFGNHR+ArialMT"/>
                <a:cs typeface="OFGNHR+ArialMT"/>
              </a:rPr>
              <a:t>«Только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зарегистрированные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представители</a:t>
            </a:r>
          </a:p>
          <a:p>
            <a:pPr marL="0" marR="0">
              <a:lnSpc>
                <a:spcPts val="1675"/>
              </a:lnSpc>
              <a:spcBef>
                <a:spcPts val="29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организатора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заказчика»,</a:t>
            </a:r>
            <a:r>
              <a:rPr dirty="0" sz="1600" spc="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система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отобразит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всех</a:t>
            </a:r>
          </a:p>
          <a:p>
            <a:pPr marL="0" marR="0">
              <a:lnSpc>
                <a:spcPts val="1675"/>
              </a:lnSpc>
              <a:spcBef>
                <a:spcPts val="245"/>
              </a:spcBef>
              <a:spcAft>
                <a:spcPts val="0"/>
              </a:spcAft>
            </a:pP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пользователей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сертификатом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678"/>
              </a:lnSpc>
              <a:spcBef>
                <a:spcPts val="29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останется</a:t>
            </a:r>
            <a:r>
              <a:rPr dirty="0" sz="1600" spc="-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только</a:t>
            </a:r>
          </a:p>
          <a:p>
            <a:pPr marL="0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выбрать</a:t>
            </a:r>
            <a:r>
              <a:rPr dirty="0" sz="16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необходимых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сотрудников.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763480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совместного</a:t>
            </a: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05118" y="4155273"/>
            <a:ext cx="5478595" cy="21977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формирования</a:t>
            </a:r>
            <a:r>
              <a:rPr dirty="0" sz="1800" spc="-6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рассмотрения</a:t>
            </a:r>
            <a:r>
              <a:rPr dirty="0" sz="1800" spc="-5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заявок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добавлен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функционал,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позволяющий</a:t>
            </a:r>
            <a:r>
              <a:rPr dirty="0" sz="1800" spc="-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направить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протокол</a:t>
            </a:r>
            <a:r>
              <a:rPr dirty="0" sz="18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подпись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членам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комиссии.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Блок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«Направить</a:t>
            </a:r>
            <a:r>
              <a:rPr dirty="0" sz="1800" spc="-4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протокол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подписание</a:t>
            </a:r>
            <a:r>
              <a:rPr dirty="0" sz="1800" spc="-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всем</a:t>
            </a:r>
          </a:p>
          <a:p>
            <a:pPr marL="0" marR="0">
              <a:lnSpc>
                <a:spcPts val="1878"/>
              </a:lnSpc>
              <a:spcBef>
                <a:spcPts val="281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членам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комиссии»</a:t>
            </a:r>
            <a:r>
              <a:rPr dirty="0" sz="1800" spc="-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активирован</a:t>
            </a:r>
            <a:r>
              <a:rPr dirty="0" sz="1800" spc="-5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остается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только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нажать</a:t>
            </a:r>
            <a:r>
              <a:rPr dirty="0" sz="1800" spc="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клавишу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отправки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подпись.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58930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удалённого</a:t>
            </a:r>
            <a:r>
              <a:rPr dirty="0" sz="2800" spc="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39338" y="1470237"/>
            <a:ext cx="2034148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После</a:t>
            </a:r>
            <a:r>
              <a:rPr dirty="0" sz="16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направления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39338" y="1714066"/>
            <a:ext cx="2442009" cy="982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подпись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членам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комиссии,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33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</a:p>
          <a:p>
            <a:pPr marL="0" marR="0">
              <a:lnSpc>
                <a:spcPts val="1675"/>
              </a:lnSpc>
              <a:spcBef>
                <a:spcPts val="24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отображено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системное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сообщение.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39338" y="2933913"/>
            <a:ext cx="2547747" cy="982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карточке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закупки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появится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значок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серого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цвета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</a:p>
          <a:p>
            <a:pPr marL="0" marR="0">
              <a:lnSpc>
                <a:spcPts val="1675"/>
              </a:lnSpc>
              <a:spcBef>
                <a:spcPts val="24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всплывающим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39338" y="3909532"/>
            <a:ext cx="1525168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сообщением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39338" y="4153107"/>
            <a:ext cx="2419134" cy="7408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направлении</a:t>
            </a:r>
            <a:r>
              <a:rPr dirty="0" sz="16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</a:p>
          <a:p>
            <a:pPr marL="0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членам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39338" y="5129352"/>
            <a:ext cx="2528554" cy="122823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Управления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закупкой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отобразится</a:t>
            </a:r>
          </a:p>
          <a:p>
            <a:pPr marL="0" marR="0">
              <a:lnSpc>
                <a:spcPts val="1675"/>
              </a:lnSpc>
              <a:spcBef>
                <a:spcPts val="246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статус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«Протокол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6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подписи</a:t>
            </a:r>
          </a:p>
          <a:p>
            <a:pPr marL="0" marR="0">
              <a:lnSpc>
                <a:spcPts val="1678"/>
              </a:lnSpc>
              <a:spcBef>
                <a:spcPts val="292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комиссии»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58930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удалённого</a:t>
            </a:r>
            <a:r>
              <a:rPr dirty="0" sz="2800" spc="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6166" y="2729331"/>
            <a:ext cx="3830252" cy="82532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Реестр</a:t>
            </a:r>
            <a:r>
              <a:rPr dirty="0" sz="1800" spc="-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документов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подписании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имеется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Мои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извещения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87250" y="4855692"/>
            <a:ext cx="5403378" cy="5506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Попадая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реестр,</a:t>
            </a:r>
            <a:r>
              <a:rPr dirty="0" sz="1800" spc="-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сотрудник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7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видит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все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протоколы,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которые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ему</a:t>
            </a:r>
            <a:r>
              <a:rPr dirty="0" sz="1800" spc="-4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необходимо</a:t>
            </a:r>
            <a:r>
              <a:rPr dirty="0" sz="1800" spc="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подписать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58930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удалённого</a:t>
            </a:r>
            <a:r>
              <a:rPr dirty="0" sz="2800" spc="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45279" y="3562716"/>
            <a:ext cx="7284897" cy="10999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После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подписания</a:t>
            </a:r>
            <a:r>
              <a:rPr dirty="0" sz="1800" spc="-5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всеми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членами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800" spc="-9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закупке,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ответственный</a:t>
            </a:r>
            <a:r>
              <a:rPr dirty="0" sz="1800" spc="7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сотрудник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может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опубликовать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протокол.</a:t>
            </a:r>
            <a:r>
              <a:rPr dirty="0" sz="1800" spc="-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публикации</a:t>
            </a:r>
            <a:r>
              <a:rPr dirty="0" sz="1800" spc="-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подписанного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протокола,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необходимо</a:t>
            </a:r>
            <a:r>
              <a:rPr dirty="0" sz="1800" spc="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зайти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«Панель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управления»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процедурой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5034" y="6307155"/>
            <a:ext cx="10817649" cy="2766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Система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разместить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протокол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либо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3">
                <a:solidFill>
                  <a:srgbClr val="000000"/>
                </a:solidFill>
                <a:latin typeface="OFGNHR+ArialMT"/>
                <a:cs typeface="OFGNHR+ArialMT"/>
              </a:rPr>
              <a:t>отозвать</a:t>
            </a:r>
            <a:r>
              <a:rPr dirty="0" sz="1800" spc="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направить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новый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подписание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58930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удалённого</a:t>
            </a:r>
            <a:r>
              <a:rPr dirty="0" sz="2800" spc="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20220" y="2504680"/>
            <a:ext cx="5898168" cy="82530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Сведения</a:t>
            </a:r>
            <a:r>
              <a:rPr dirty="0" sz="1800" spc="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подписании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членами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</a:p>
          <a:p>
            <a:pPr marL="0" marR="0">
              <a:lnSpc>
                <a:spcPts val="1875"/>
              </a:lnSpc>
              <a:spcBef>
                <a:spcPts val="23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доступны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форме</a:t>
            </a:r>
            <a:r>
              <a:rPr dirty="0" sz="1800" spc="-4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далее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пользователю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остаётся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только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«Подписать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отправить»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58930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удалённого</a:t>
            </a:r>
            <a:r>
              <a:rPr dirty="0" sz="2800" spc="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83574" y="5524376"/>
            <a:ext cx="8377311" cy="5506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удобства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работы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функционалом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совместного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подписания,</a:t>
            </a:r>
            <a:r>
              <a:rPr dirty="0" sz="1800" spc="-6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странице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«Мои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извещения»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имеется</a:t>
            </a:r>
            <a:r>
              <a:rPr dirty="0" sz="1800" spc="-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центр</a:t>
            </a:r>
            <a:r>
              <a:rPr dirty="0" sz="1800" spc="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совместного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подписания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58930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Основные</a:t>
            </a:r>
            <a:r>
              <a:rPr dirty="0" sz="2800" spc="-6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20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7">
                <a:solidFill>
                  <a:srgbClr val="ffffff"/>
                </a:solidFill>
                <a:latin typeface="CBWKOW+1"/>
                <a:cs typeface="CBWKOW+1"/>
              </a:rPr>
              <a:t>удалённого</a:t>
            </a:r>
            <a:r>
              <a:rPr dirty="0" sz="2800" spc="5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подписания</a:t>
            </a:r>
          </a:p>
          <a:p>
            <a:pPr marL="5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1">
                <a:solidFill>
                  <a:srgbClr val="ffffff"/>
                </a:solidFill>
                <a:latin typeface="CBWKOW+1"/>
                <a:cs typeface="CBWKOW+1"/>
              </a:rPr>
              <a:t>протоколов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2848" y="4295746"/>
            <a:ext cx="6253189" cy="49639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24">
                <a:solidFill>
                  <a:srgbClr val="000000"/>
                </a:solidFill>
                <a:latin typeface="OFGNHR+ArialMT"/>
                <a:cs typeface="OFGNHR+ArialMT"/>
              </a:rPr>
              <a:t>Раздел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</a:p>
          <a:p>
            <a:pPr marL="0" marR="0">
              <a:lnSpc>
                <a:spcPts val="1678"/>
              </a:lnSpc>
              <a:spcBef>
                <a:spcPts val="229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оперативно</a:t>
            </a:r>
            <a:r>
              <a:rPr dirty="0" sz="16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посмотреть</a:t>
            </a:r>
            <a:r>
              <a:rPr dirty="0" sz="1600" spc="-4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членов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любой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процедуре,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2849" y="4783678"/>
            <a:ext cx="11057654" cy="1226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проверить</a:t>
            </a:r>
            <a:r>
              <a:rPr dirty="0" sz="16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факт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подписания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каждым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членом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,</a:t>
            </a:r>
          </a:p>
          <a:p>
            <a:pPr marL="3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направить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дополнительно</a:t>
            </a:r>
            <a:r>
              <a:rPr dirty="0" sz="1600" spc="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напоминание</a:t>
            </a:r>
            <a:r>
              <a:rPr dirty="0" sz="16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6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необходимости</a:t>
            </a:r>
            <a:r>
              <a:rPr dirty="0" sz="16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подписания</a:t>
            </a:r>
            <a:r>
              <a:rPr dirty="0" sz="16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протокола,</a:t>
            </a:r>
          </a:p>
          <a:p>
            <a:pPr marL="1" marR="0">
              <a:lnSpc>
                <a:spcPts val="16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разместить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</a:t>
            </a:r>
            <a:r>
              <a:rPr dirty="0" sz="1600" spc="-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600" spc="2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направить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6">
                <a:solidFill>
                  <a:srgbClr val="000000"/>
                </a:solidFill>
                <a:latin typeface="OFGNHR+ArialMT"/>
                <a:cs typeface="OFGNHR+ArialMT"/>
              </a:rPr>
              <a:t>его</a:t>
            </a:r>
            <a:r>
              <a:rPr dirty="0" sz="1600" spc="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600" spc="-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(пока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протокол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не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подписан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всеми</a:t>
            </a:r>
            <a:r>
              <a:rPr dirty="0" sz="16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сотрудниками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комиссии,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клавиша</a:t>
            </a:r>
          </a:p>
          <a:p>
            <a:pPr marL="0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«Разместить</a:t>
            </a:r>
            <a:r>
              <a:rPr dirty="0" sz="16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протокол»</a:t>
            </a:r>
            <a:r>
              <a:rPr dirty="0" sz="16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горит</a:t>
            </a:r>
            <a:r>
              <a:rPr dirty="0" sz="1600" spc="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оранжевым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2">
                <a:solidFill>
                  <a:srgbClr val="000000"/>
                </a:solidFill>
                <a:latin typeface="OFGNHR+ArialMT"/>
                <a:cs typeface="OFGNHR+ArialMT"/>
              </a:rPr>
              <a:t>цветом,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а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после</a:t>
            </a:r>
            <a:r>
              <a:rPr dirty="0" sz="1600" spc="-4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подписания</a:t>
            </a:r>
            <a:r>
              <a:rPr dirty="0" sz="16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всеми</a:t>
            </a:r>
            <a:r>
              <a:rPr dirty="0" sz="16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сотрудниками,</a:t>
            </a:r>
            <a:r>
              <a:rPr dirty="0" sz="1600" spc="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клавиша</a:t>
            </a:r>
            <a:r>
              <a:rPr dirty="0" sz="16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«Разместить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протокол»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0">
                <a:solidFill>
                  <a:srgbClr val="000000"/>
                </a:solidFill>
                <a:latin typeface="OFGNHR+ArialMT"/>
                <a:cs typeface="OFGNHR+ArialMT"/>
              </a:rPr>
              <a:t>подсвечивается</a:t>
            </a:r>
            <a:r>
              <a:rPr dirty="0" sz="1600" spc="-5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зелёным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11">
                <a:solidFill>
                  <a:srgbClr val="000000"/>
                </a:solidFill>
                <a:latin typeface="OFGNHR+ArialMT"/>
                <a:cs typeface="OFGNHR+ArialMT"/>
              </a:rPr>
              <a:t>цветом).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2849" y="6487903"/>
            <a:ext cx="6254956" cy="25475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Подробнее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 u="sng">
                <a:solidFill>
                  <a:srgbClr val="0563c1"/>
                </a:solidFill>
                <a:latin typeface="GPIILN+Times-Roman"/>
                <a:cs typeface="GPIILN+Times-Roman"/>
                <a:hlinkClick r:id="rId3"/>
              </a:rPr>
              <a:t>https://rutube.ru/video/cd1e5c87f151ef5fe7e310adf3a0c7ee/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5548" y="2777315"/>
            <a:ext cx="7319310" cy="117868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178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 spc="-18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4000" spc="5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4000" spc="-4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для</a:t>
            </a:r>
          </a:p>
          <a:p>
            <a:pPr marL="0" marR="0">
              <a:lnSpc>
                <a:spcPts val="4178"/>
              </a:lnSpc>
              <a:spcBef>
                <a:spcPts val="623"/>
              </a:spcBef>
              <a:spcAft>
                <a:spcPts val="0"/>
              </a:spcAft>
            </a:pPr>
            <a:r>
              <a:rPr dirty="0" sz="4000" spc="-16">
                <a:solidFill>
                  <a:srgbClr val="ffffff"/>
                </a:solidFill>
                <a:latin typeface="CBWKOW+1"/>
                <a:cs typeface="CBWKOW+1"/>
              </a:rPr>
              <a:t>организаторов</a:t>
            </a: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CBWKOW+1"/>
                <a:cs typeface="CBWKOW+1"/>
              </a:rPr>
              <a:t>торгов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10184454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выгрузка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информации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закупках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8877" y="4635587"/>
            <a:ext cx="4032491" cy="82558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Установка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фильтров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выгрузка</a:t>
            </a:r>
          </a:p>
          <a:p>
            <a:pPr marL="0" marR="0">
              <a:lnSpc>
                <a:spcPts val="1875"/>
              </a:lnSpc>
              <a:spcBef>
                <a:spcPts val="23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интересующей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информации</a:t>
            </a:r>
            <a:r>
              <a:rPr dirty="0" sz="1800" spc="-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Excel,</a:t>
            </a:r>
          </a:p>
          <a:p>
            <a:pPr marL="0" marR="0">
              <a:lnSpc>
                <a:spcPts val="1875"/>
              </a:lnSpc>
              <a:spcBef>
                <a:spcPts val="27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один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клик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7983654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1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проверка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контрагента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581030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отчеты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87448" y="2078583"/>
            <a:ext cx="3260789" cy="13742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самостоятельно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выгружает</a:t>
            </a:r>
            <a:r>
              <a:rPr dirty="0" sz="1800" spc="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интересующие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его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сведения</a:t>
            </a:r>
            <a:r>
              <a:rPr dirty="0" sz="18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статистику</a:t>
            </a:r>
            <a:r>
              <a:rPr dirty="0" sz="1800" spc="-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отношении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размещаемых</a:t>
            </a:r>
            <a:r>
              <a:rPr dirty="0" sz="1800" spc="-5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им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закупок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25243" y="5355183"/>
            <a:ext cx="3356572" cy="8252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Вся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выгрузка</a:t>
            </a:r>
            <a:r>
              <a:rPr dirty="0" sz="1800" spc="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осуществляется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форматах: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7">
                <a:solidFill>
                  <a:srgbClr val="000000"/>
                </a:solidFill>
                <a:latin typeface="TVUEOE+Helvetica"/>
                <a:cs typeface="TVUEOE+Helvetica"/>
              </a:rPr>
              <a:t>Word,</a:t>
            </a:r>
            <a:r>
              <a:rPr dirty="0" sz="1800" spc="-82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Excel,</a:t>
            </a:r>
            <a:r>
              <a:rPr dirty="0" sz="1800" spc="15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PDF</a:t>
            </a:r>
          </a:p>
          <a:p>
            <a:pPr marL="0" marR="0">
              <a:lnSpc>
                <a:spcPts val="1875"/>
              </a:lnSpc>
              <a:spcBef>
                <a:spcPts val="27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др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5810300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отчеты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4780" y="3581869"/>
            <a:ext cx="10475113" cy="1099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Совместные</a:t>
            </a: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торги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выгрузке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расширенного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9">
                <a:solidFill>
                  <a:srgbClr val="000000"/>
                </a:solidFill>
                <a:latin typeface="OFGNHR+ArialMT"/>
                <a:cs typeface="OFGNHR+ArialMT"/>
              </a:rPr>
              <a:t>отчета</a:t>
            </a:r>
            <a:r>
              <a:rPr dirty="0" sz="1800" spc="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раскрываются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(при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нажатии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«+»).</a:t>
            </a: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Всем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региональным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организаторам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торгов</a:t>
            </a:r>
            <a:r>
              <a:rPr dirty="0" sz="1800" spc="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23">
                <a:solidFill>
                  <a:srgbClr val="000000"/>
                </a:solidFill>
                <a:latin typeface="OFGNHR+ArialMT"/>
                <a:cs typeface="OFGNHR+ArialMT"/>
              </a:rPr>
              <a:t>(УО)</a:t>
            </a:r>
            <a:r>
              <a:rPr dirty="0" sz="1800" spc="2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добавлена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выгрузки</a:t>
            </a:r>
            <a:r>
              <a:rPr dirty="0" sz="1800" spc="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30">
                <a:solidFill>
                  <a:srgbClr val="000000"/>
                </a:solidFill>
                <a:latin typeface="OFGNHR+ArialMT"/>
                <a:cs typeface="OFGNHR+ArialMT"/>
              </a:rPr>
              <a:t>отчета</a:t>
            </a:r>
            <a:r>
              <a:rPr dirty="0" sz="1800" spc="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закупкам,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размещенным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другими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организаторами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регионального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муниципального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уровней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(с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помощью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фильтра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«Организаторы»)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066078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оповещение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подписании</a:t>
            </a:r>
          </a:p>
          <a:p>
            <a:pPr marL="1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контракта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3197" y="4232120"/>
            <a:ext cx="11373757" cy="55294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 spc="5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55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формированию</a:t>
            </a:r>
            <a:r>
              <a:rPr dirty="0" sz="1800" spc="5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карточки</a:t>
            </a:r>
            <a:r>
              <a:rPr dirty="0" sz="1800" spc="57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57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 spc="55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статусе</a:t>
            </a:r>
            <a:r>
              <a:rPr dirty="0" sz="1800" spc="58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«Проект</a:t>
            </a:r>
            <a:r>
              <a:rPr dirty="0" sz="1800" spc="55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контракта»</a:t>
            </a:r>
            <a:r>
              <a:rPr dirty="0" sz="1800" spc="57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без</a:t>
            </a:r>
            <a:r>
              <a:rPr dirty="0" sz="1800" spc="56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возможности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осуществления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каких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либо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действий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заказчиком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1">
                <a:solidFill>
                  <a:srgbClr val="000000"/>
                </a:solidFill>
                <a:latin typeface="OFGNHR+ArialMT"/>
                <a:cs typeface="OFGNHR+ArialMT"/>
              </a:rPr>
              <a:t>площадке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3169" y="5055338"/>
            <a:ext cx="11373986" cy="13744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-20">
                <a:solidFill>
                  <a:srgbClr val="000000"/>
                </a:solidFill>
                <a:latin typeface="OFGNHR+ArialMT"/>
                <a:cs typeface="OFGNHR+ArialMT"/>
              </a:rPr>
              <a:t>Теперь</a:t>
            </a:r>
            <a:r>
              <a:rPr dirty="0" sz="1800" spc="3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карточка</a:t>
            </a:r>
            <a:r>
              <a:rPr dirty="0" sz="1800" spc="3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контрактов</a:t>
            </a:r>
            <a:r>
              <a:rPr dirty="0" sz="1800" spc="3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формируется</a:t>
            </a:r>
            <a:r>
              <a:rPr dirty="0" sz="1800" spc="36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не</a:t>
            </a:r>
            <a:r>
              <a:rPr dirty="0" sz="1800" spc="33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 spc="3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момент</a:t>
            </a:r>
            <a:r>
              <a:rPr dirty="0" sz="1800" spc="3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направления</a:t>
            </a:r>
            <a:r>
              <a:rPr dirty="0" sz="1800" spc="3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заказчиком</a:t>
            </a:r>
            <a:r>
              <a:rPr dirty="0" sz="1800" spc="29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30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800" spc="30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ЕИС,</a:t>
            </a:r>
            <a:r>
              <a:rPr dirty="0" sz="1800" spc="3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</a:t>
            </a:r>
          </a:p>
          <a:p>
            <a:pPr marL="15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после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получения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от</a:t>
            </a:r>
            <a:r>
              <a:rPr dirty="0" sz="1800" spc="6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уведомления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об</a:t>
            </a:r>
            <a:r>
              <a:rPr dirty="0" sz="1800" spc="-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успешном</a:t>
            </a:r>
            <a:r>
              <a:rPr dirty="0" sz="1800" spc="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размещении</a:t>
            </a:r>
            <a:r>
              <a:rPr dirty="0" sz="18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итогового</a:t>
            </a:r>
            <a:r>
              <a:rPr dirty="0" sz="1800" spc="6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протокола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  <a:p>
            <a:pPr marL="19" marR="0">
              <a:lnSpc>
                <a:spcPts val="1875"/>
              </a:lnSpc>
              <a:spcBef>
                <a:spcPts val="27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Новая</a:t>
            </a:r>
            <a:r>
              <a:rPr dirty="0" sz="1800" spc="18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карточка</a:t>
            </a:r>
            <a:r>
              <a:rPr dirty="0" sz="1800" spc="18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19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не</a:t>
            </a:r>
            <a:r>
              <a:rPr dirty="0" sz="1800" spc="2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содержит</a:t>
            </a:r>
            <a:r>
              <a:rPr dirty="0" sz="1800" spc="20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номер</a:t>
            </a:r>
            <a:r>
              <a:rPr dirty="0" sz="1800" spc="20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18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800" spc="196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номер</a:t>
            </a:r>
            <a:r>
              <a:rPr dirty="0" sz="1800" spc="17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2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  <a:r>
              <a:rPr dirty="0" sz="1800" spc="2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проставляться</a:t>
            </a:r>
            <a:r>
              <a:rPr dirty="0" sz="1800" spc="17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после</a:t>
            </a:r>
          </a:p>
          <a:p>
            <a:pPr marL="5" marR="0">
              <a:lnSpc>
                <a:spcPts val="1875"/>
              </a:lnSpc>
              <a:spcBef>
                <a:spcPts val="22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направления</a:t>
            </a:r>
            <a:r>
              <a:rPr dirty="0" sz="1800" spc="2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заказчиком</a:t>
            </a:r>
            <a:r>
              <a:rPr dirty="0" sz="1800" spc="2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2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800" spc="20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  <a:r>
              <a:rPr dirty="0" sz="1800" spc="223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Карточка</a:t>
            </a:r>
            <a:r>
              <a:rPr dirty="0" sz="1800" spc="2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2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  <a:r>
              <a:rPr dirty="0" sz="1800" spc="26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содержать</a:t>
            </a:r>
            <a:r>
              <a:rPr dirty="0" sz="1800" spc="2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регламентированный</a:t>
            </a:r>
          </a:p>
          <a:p>
            <a:pPr marL="0" marR="0">
              <a:lnSpc>
                <a:spcPts val="1875"/>
              </a:lnSpc>
              <a:spcBef>
                <a:spcPts val="27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срок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направления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заказчиком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8992338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информация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4">
                <a:solidFill>
                  <a:srgbClr val="ffffff"/>
                </a:solidFill>
                <a:latin typeface="CBWKOW+1"/>
                <a:cs typeface="CBWKOW+1"/>
              </a:rPr>
              <a:t>контракту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24602" y="1849729"/>
            <a:ext cx="5169521" cy="10995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</a:t>
            </a: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заказчиков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есть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возможность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скачивания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 spc="-13">
                <a:solidFill>
                  <a:srgbClr val="000000"/>
                </a:solidFill>
                <a:latin typeface="OFGNHR+ArialMT"/>
                <a:cs typeface="OFGNHR+ArialMT"/>
              </a:rPr>
              <a:t>архива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файлом</a:t>
            </a:r>
            <a:r>
              <a:rPr dirty="0" sz="1800" spc="-6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заключенного</a:t>
            </a:r>
            <a:r>
              <a:rPr dirty="0" sz="1800" spc="6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8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паспорта</a:t>
            </a:r>
            <a:r>
              <a:rPr dirty="0" sz="1800" spc="-3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информацией</a:t>
            </a:r>
            <a:r>
              <a:rPr dirty="0" sz="1800" spc="-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подписантах</a:t>
            </a:r>
            <a:r>
              <a:rPr dirty="0" sz="1800" spc="-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такого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контракта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8992338" cy="43684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информация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</a:t>
            </a:r>
            <a:r>
              <a:rPr dirty="0" sz="2800" spc="1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14">
                <a:solidFill>
                  <a:srgbClr val="ffffff"/>
                </a:solidFill>
                <a:latin typeface="CBWKOW+1"/>
                <a:cs typeface="CBWKOW+1"/>
              </a:rPr>
              <a:t>контракту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7265" y="5176632"/>
            <a:ext cx="4258420" cy="82550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Дополнительно</a:t>
            </a:r>
            <a:r>
              <a:rPr dirty="0" sz="1800" spc="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система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пользователю</a:t>
            </a:r>
            <a:r>
              <a:rPr dirty="0" sz="1800" spc="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выгрузить</a:t>
            </a:r>
            <a:r>
              <a:rPr dirty="0" sz="1800" spc="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подписанный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обеих</a:t>
            </a:r>
            <a:r>
              <a:rPr dirty="0" sz="1800" spc="-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сторон</a:t>
            </a:r>
          </a:p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8749454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функционал</a:t>
            </a:r>
            <a:r>
              <a:rPr dirty="0" sz="2800" spc="2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заключения</a:t>
            </a:r>
          </a:p>
          <a:p>
            <a:pPr marL="1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дополнительных</a:t>
            </a:r>
            <a:r>
              <a:rPr dirty="0" sz="2800" spc="18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соглашений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03018" y="2621762"/>
            <a:ext cx="2598421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03018" y="2895821"/>
            <a:ext cx="3411813" cy="21977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осуществлять</a:t>
            </a:r>
            <a:r>
              <a:rPr dirty="0" sz="1800" spc="-4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действия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заключению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дополнительного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соглашения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контракту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электронной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форме,</a:t>
            </a:r>
            <a:r>
              <a:rPr dirty="0" sz="1800" spc="-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также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размещать</a:t>
            </a:r>
            <a:r>
              <a:rPr dirty="0" sz="1800" spc="-4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личном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кабинете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заказчика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дополнительные</a:t>
            </a: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соглашения,</a:t>
            </a:r>
            <a:r>
              <a:rPr dirty="0" sz="18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подписанные</a:t>
            </a:r>
            <a:r>
              <a:rPr dirty="0" sz="18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вне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площадки</a:t>
            </a:r>
          </a:p>
        </p:txBody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913762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контроль</a:t>
            </a:r>
            <a:r>
              <a:rPr dirty="0" sz="2800" spc="2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за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действиями</a:t>
            </a:r>
            <a:r>
              <a:rPr dirty="0" sz="2800" spc="-1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внутри</a:t>
            </a:r>
          </a:p>
          <a:p>
            <a:pPr marL="1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личного</a:t>
            </a:r>
            <a:r>
              <a:rPr dirty="0" sz="2800" spc="2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кабинета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77720" y="1548612"/>
            <a:ext cx="3563233" cy="109951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История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посещений</a:t>
            </a:r>
            <a:r>
              <a:rPr dirty="0" sz="1800" spc="-6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</a:p>
          <a:p>
            <a:pPr marL="0" marR="0">
              <a:lnSpc>
                <a:spcPts val="1878"/>
              </a:lnSpc>
              <a:spcBef>
                <a:spcPts val="23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заказчику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просматривать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историю</a:t>
            </a:r>
            <a:r>
              <a:rPr dirty="0" sz="1800" spc="-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посещения</a:t>
            </a:r>
            <a:r>
              <a:rPr dirty="0" sz="1800" spc="-6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страниц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ЛК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пользователями</a:t>
            </a:r>
            <a:r>
              <a:rPr dirty="0" sz="1800" spc="-6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организации</a:t>
            </a:r>
          </a:p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46191"/>
            <a:ext cx="9813553" cy="81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13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Дополнительные</a:t>
            </a:r>
            <a:r>
              <a:rPr dirty="0" sz="2800" spc="1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</a:t>
            </a:r>
            <a:r>
              <a:rPr dirty="0" sz="2800">
                <a:solidFill>
                  <a:srgbClr val="ffffff"/>
                </a:solidFill>
                <a:latin typeface="NKFLQC+1"/>
                <a:cs typeface="NKFLQC+1"/>
              </a:rPr>
              <a:t>:</a:t>
            </a:r>
            <a:r>
              <a:rPr dirty="0" sz="2800" spc="-44">
                <a:solidFill>
                  <a:srgbClr val="ffffff"/>
                </a:solidFill>
                <a:latin typeface="NKFLQC+1"/>
                <a:cs typeface="NKFLQC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отображение</a:t>
            </a:r>
            <a:r>
              <a:rPr dirty="0" sz="2800" spc="1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жалоб,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проверок,</a:t>
            </a:r>
          </a:p>
          <a:p>
            <a:pPr marL="1" marR="0">
              <a:lnSpc>
                <a:spcPts val="2925"/>
              </a:lnSpc>
              <a:spcBef>
                <a:spcPts val="77"/>
              </a:spcBef>
              <a:spcAft>
                <a:spcPts val="0"/>
              </a:spcAft>
            </a:pPr>
            <a:r>
              <a:rPr dirty="0" sz="2800" spc="-45">
                <a:solidFill>
                  <a:srgbClr val="ffffff"/>
                </a:solidFill>
                <a:latin typeface="CBWKOW+1"/>
                <a:cs typeface="CBWKOW+1"/>
              </a:rPr>
              <a:t>результаты</a:t>
            </a:r>
            <a:r>
              <a:rPr dirty="0" sz="2800" spc="63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контроля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13371" y="3263112"/>
            <a:ext cx="4554583" cy="2762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площадке</a:t>
            </a:r>
            <a:r>
              <a:rPr dirty="0" sz="1800" spc="-6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реализован</a:t>
            </a:r>
            <a:r>
              <a:rPr dirty="0" sz="1800" spc="-3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413371" y="3537171"/>
            <a:ext cx="4531267" cy="1374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отображению</a:t>
            </a:r>
            <a:r>
              <a:rPr dirty="0" sz="1800" spc="-2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сведений</a:t>
            </a:r>
            <a:r>
              <a:rPr dirty="0" sz="1800" spc="-4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жалобах,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проверках,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результатах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контроля,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опубликованных</a:t>
            </a:r>
            <a:r>
              <a:rPr dirty="0" sz="1800" spc="-1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ЕИС.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Данный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отображается</a:t>
            </a:r>
            <a:r>
              <a:rPr dirty="0" sz="1800" spc="-3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внутри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«Панели</a:t>
            </a:r>
            <a:r>
              <a:rPr dirty="0" sz="1800" spc="-1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управления»</a:t>
            </a:r>
            <a:r>
              <a:rPr dirty="0" sz="18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  <a:r>
              <a:rPr dirty="0" sz="1800" spc="-2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каждой</a:t>
            </a:r>
            <a:r>
              <a:rPr dirty="0" sz="1800" spc="-4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закупке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10060735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Структурированная</a:t>
            </a:r>
            <a:r>
              <a:rPr dirty="0" sz="2800" spc="27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форма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обращения</a:t>
            </a:r>
            <a:r>
              <a:rPr dirty="0" sz="2800" spc="-2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в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службу</a:t>
            </a:r>
            <a:r>
              <a:rPr dirty="0" sz="2800" spc="39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поддержки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4612" y="5848995"/>
            <a:ext cx="6655843" cy="824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Форма</a:t>
            </a:r>
            <a:r>
              <a:rPr dirty="0" sz="1800" spc="-4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обращения</a:t>
            </a:r>
            <a:r>
              <a:rPr dirty="0" sz="1800" spc="-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доступна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открытой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закрытой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части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ЭТП.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При</a:t>
            </a:r>
            <a:r>
              <a:rPr dirty="0" sz="1800" spc="-1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обращении</a:t>
            </a:r>
            <a:r>
              <a:rPr dirty="0" sz="1800" spc="-4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через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личный</a:t>
            </a:r>
            <a:r>
              <a:rPr dirty="0" sz="1800" spc="-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кабинет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ряд</a:t>
            </a:r>
            <a:r>
              <a:rPr dirty="0" sz="1800" spc="-1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полей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7">
                <a:solidFill>
                  <a:srgbClr val="000000"/>
                </a:solidFill>
                <a:latin typeface="OFGNHR+ArialMT"/>
                <a:cs typeface="OFGNHR+ArialMT"/>
              </a:rPr>
              <a:t>будет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заполнен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автоматически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3024004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 spc="-27">
                <a:solidFill>
                  <a:srgbClr val="ffffff"/>
                </a:solidFill>
                <a:latin typeface="CBWKOW+1"/>
                <a:cs typeface="CBWKOW+1"/>
              </a:rPr>
              <a:t>Телеграмм</a:t>
            </a:r>
            <a:r>
              <a:rPr dirty="0" sz="2800" spc="56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20">
                <a:solidFill>
                  <a:srgbClr val="ffffff"/>
                </a:solidFill>
                <a:latin typeface="CBWKOW+1"/>
                <a:cs typeface="CBWKOW+1"/>
              </a:rPr>
              <a:t>канал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58406" y="2079230"/>
            <a:ext cx="5258296" cy="82698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Изменения</a:t>
            </a:r>
            <a:r>
              <a:rPr dirty="0" sz="1800" spc="1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10">
                <a:solidFill>
                  <a:srgbClr val="000000"/>
                </a:solidFill>
                <a:latin typeface="OFGNHR+ArialMT"/>
                <a:cs typeface="OFGNHR+ArialMT"/>
              </a:rPr>
              <a:t>законодательства,</a:t>
            </a:r>
            <a:r>
              <a:rPr dirty="0" sz="1800" spc="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часто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обсуждаемые</a:t>
            </a:r>
            <a:r>
              <a:rPr dirty="0" sz="1800" spc="-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темы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закупок,</a:t>
            </a:r>
            <a:r>
              <a:rPr dirty="0" sz="1800" spc="-1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новый</a:t>
            </a:r>
            <a:r>
              <a:rPr dirty="0" sz="1800" spc="2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функционал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на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2">
                <a:solidFill>
                  <a:srgbClr val="000000"/>
                </a:solidFill>
                <a:latin typeface="OFGNHR+ArialMT"/>
                <a:cs typeface="OFGNHR+ArialMT"/>
              </a:rPr>
              <a:t>площадке</a:t>
            </a:r>
            <a:r>
              <a:rPr dirty="0" sz="1800" spc="-7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-49">
                <a:solidFill>
                  <a:srgbClr val="000000"/>
                </a:solidFill>
                <a:latin typeface="OFGNHR+ArialMT"/>
                <a:cs typeface="OFGNHR+ArialMT"/>
              </a:rPr>
              <a:t>АО</a:t>
            </a:r>
            <a:r>
              <a:rPr dirty="0" sz="1800" spc="6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«Сбербанк</a:t>
            </a:r>
            <a:r>
              <a:rPr dirty="0" sz="1800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800" spc="-71">
                <a:solidFill>
                  <a:srgbClr val="000000"/>
                </a:solidFill>
                <a:latin typeface="OFGNHR+ArialMT"/>
                <a:cs typeface="OFGNHR+ArialMT"/>
              </a:rPr>
              <a:t>АСТ»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7983654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1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проверка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контрагента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416160" y="2287358"/>
            <a:ext cx="2691523" cy="1650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21">
                <a:solidFill>
                  <a:srgbClr val="000000"/>
                </a:solidFill>
                <a:latin typeface="OFGNHR+ArialMT"/>
                <a:cs typeface="OFGNHR+ArialMT"/>
              </a:rPr>
              <a:t>Система</a:t>
            </a:r>
            <a:r>
              <a:rPr dirty="0" sz="1800" spc="-3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выполнить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0">
                <a:solidFill>
                  <a:srgbClr val="000000"/>
                </a:solidFill>
                <a:latin typeface="OFGNHR+ArialMT"/>
                <a:cs typeface="OFGNHR+ArialMT"/>
              </a:rPr>
              <a:t>выгрузку</a:t>
            </a:r>
          </a:p>
          <a:p>
            <a:pPr marL="0" marR="0">
              <a:lnSpc>
                <a:spcPts val="1875"/>
              </a:lnSpc>
              <a:spcBef>
                <a:spcPts val="287"/>
              </a:spcBef>
              <a:spcAft>
                <a:spcPts val="0"/>
              </a:spcAft>
            </a:pPr>
            <a:r>
              <a:rPr dirty="0" sz="1800" spc="32">
                <a:solidFill>
                  <a:srgbClr val="000000"/>
                </a:solidFill>
                <a:latin typeface="OFGNHR+ArialMT"/>
                <a:cs typeface="OFGNHR+ArialMT"/>
              </a:rPr>
              <a:t>«Досье</a:t>
            </a:r>
            <a:r>
              <a:rPr dirty="0" sz="1800" spc="-4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22">
                <a:solidFill>
                  <a:srgbClr val="000000"/>
                </a:solidFill>
                <a:latin typeface="OFGNHR+ArialMT"/>
                <a:cs typeface="OFGNHR+ArialMT"/>
              </a:rPr>
              <a:t>кратко»</a:t>
            </a:r>
            <a:r>
              <a:rPr dirty="0" sz="1800" spc="-36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875"/>
              </a:lnSpc>
              <a:spcBef>
                <a:spcPts val="284"/>
              </a:spcBef>
              <a:spcAft>
                <a:spcPts val="0"/>
              </a:spcAft>
            </a:pPr>
            <a:r>
              <a:rPr dirty="0" sz="1800" spc="29">
                <a:solidFill>
                  <a:srgbClr val="000000"/>
                </a:solidFill>
                <a:latin typeface="OFGNHR+ArialMT"/>
                <a:cs typeface="OFGNHR+ArialMT"/>
              </a:rPr>
              <a:t>«Экспресс</a:t>
            </a:r>
            <a:r>
              <a:rPr dirty="0" sz="1800" spc="25">
                <a:solidFill>
                  <a:srgbClr val="000000"/>
                </a:solidFill>
                <a:latin typeface="TVUEOE+Helvetica"/>
                <a:cs typeface="TVUEOE+Helvetica"/>
              </a:rPr>
              <a:t>-</a:t>
            </a:r>
            <a:r>
              <a:rPr dirty="0" sz="1800" spc="25">
                <a:solidFill>
                  <a:srgbClr val="000000"/>
                </a:solidFill>
                <a:latin typeface="OFGNHR+ArialMT"/>
                <a:cs typeface="OFGNHR+ArialMT"/>
              </a:rPr>
              <a:t>проверка»</a:t>
            </a:r>
            <a:r>
              <a:rPr dirty="0" sz="1800" spc="-6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в</a:t>
            </a:r>
          </a:p>
          <a:p>
            <a:pPr marL="0" marR="0">
              <a:lnSpc>
                <a:spcPts val="1878"/>
              </a:lnSpc>
              <a:spcBef>
                <a:spcPts val="218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удобных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8">
                <a:solidFill>
                  <a:srgbClr val="000000"/>
                </a:solidFill>
                <a:latin typeface="OFGNHR+ArialMT"/>
                <a:cs typeface="OFGNHR+ArialMT"/>
              </a:rPr>
              <a:t>форматах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 spc="19">
                <a:solidFill>
                  <a:srgbClr val="000000"/>
                </a:solidFill>
                <a:latin typeface="TVUEOE+Helvetica"/>
                <a:cs typeface="TVUEOE+Helvetica"/>
              </a:rPr>
              <a:t>PDF</a:t>
            </a:r>
            <a:r>
              <a:rPr dirty="0" sz="1800" spc="19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  <a:r>
              <a:rPr dirty="0" sz="1800" spc="31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35">
                <a:solidFill>
                  <a:srgbClr val="000000"/>
                </a:solidFill>
                <a:latin typeface="TVUEOE+Helvetica"/>
                <a:cs typeface="TVUEOE+Helvetica"/>
              </a:rPr>
              <a:t>Word</a:t>
            </a:r>
          </a:p>
        </p:txBody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912122" y="2777315"/>
            <a:ext cx="5444157" cy="5688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178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Спасибо</a:t>
            </a:r>
            <a:r>
              <a:rPr dirty="0" sz="4000" spc="-5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за</a:t>
            </a:r>
            <a:r>
              <a:rPr dirty="0" sz="4000" spc="1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4000">
                <a:solidFill>
                  <a:srgbClr val="ffffff"/>
                </a:solidFill>
                <a:latin typeface="CBWKOW+1"/>
                <a:cs typeface="CBWKOW+1"/>
              </a:rPr>
              <a:t>внимание!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8310593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1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проверка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кодов</a:t>
            </a:r>
            <a:r>
              <a:rPr dirty="0" sz="2800" spc="2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ОКПД</a:t>
            </a:r>
            <a:r>
              <a:rPr dirty="0" sz="2800" spc="-2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32550" y="4397868"/>
            <a:ext cx="5040722" cy="5512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Позволяет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определить,</a:t>
            </a:r>
            <a:r>
              <a:rPr dirty="0" sz="1800" spc="-32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к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 spc="23">
                <a:solidFill>
                  <a:srgbClr val="000000"/>
                </a:solidFill>
                <a:latin typeface="CBWKOW+1"/>
                <a:cs typeface="CBWKOW+1"/>
              </a:rPr>
              <a:t>какому</a:t>
            </a:r>
            <a:r>
              <a:rPr dirty="0" sz="1800" spc="-7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коду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ОКПД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2</a:t>
            </a:r>
          </a:p>
          <a:p>
            <a:pPr marL="0" marR="0">
              <a:lnSpc>
                <a:spcPts val="1875"/>
              </a:lnSpc>
              <a:spcBef>
                <a:spcPts val="23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относится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 spc="-11">
                <a:solidFill>
                  <a:srgbClr val="000000"/>
                </a:solidFill>
                <a:latin typeface="CBWKOW+1"/>
                <a:cs typeface="CBWKOW+1"/>
              </a:rPr>
              <a:t>предмет</a:t>
            </a:r>
            <a:r>
              <a:rPr dirty="0" sz="1800" spc="-12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закупки.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32550" y="5246097"/>
            <a:ext cx="5584429" cy="109956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24">
                <a:solidFill>
                  <a:srgbClr val="000000"/>
                </a:solidFill>
                <a:latin typeface="OFGNHR+ArialMT"/>
                <a:cs typeface="OFGNHR+ArialMT"/>
              </a:rPr>
              <a:t>Основное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 spc="15">
                <a:solidFill>
                  <a:srgbClr val="000000"/>
                </a:solidFill>
                <a:latin typeface="OFGNHR+ArialMT"/>
                <a:cs typeface="OFGNHR+ArialMT"/>
              </a:rPr>
              <a:t>назначение</a:t>
            </a:r>
            <a:r>
              <a:rPr dirty="0" sz="1800" spc="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OFGNHR+ArialMT"/>
                <a:cs typeface="OFGNHR+ArialMT"/>
              </a:rPr>
              <a:t>–</a:t>
            </a:r>
            <a:r>
              <a:rPr dirty="0" sz="1800" spc="4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покажет</a:t>
            </a:r>
            <a:r>
              <a:rPr dirty="0" sz="1800" spc="-2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полный</a:t>
            </a:r>
            <a:r>
              <a:rPr dirty="0" sz="1800" spc="14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перечень</a:t>
            </a:r>
          </a:p>
          <a:p>
            <a:pPr marL="0" marR="0">
              <a:lnSpc>
                <a:spcPts val="1875"/>
              </a:lnSpc>
              <a:spcBef>
                <a:spcPts val="234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НПА,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устанавливающих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запреты,</a:t>
            </a:r>
            <a:r>
              <a:rPr dirty="0" sz="1800" spc="13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ограничения,</a:t>
            </a:r>
          </a:p>
          <a:p>
            <a:pPr marL="0" marR="0">
              <a:lnSpc>
                <a:spcPts val="1878"/>
              </a:lnSpc>
              <a:spcBef>
                <a:spcPts val="282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специальные</a:t>
            </a:r>
            <a:r>
              <a:rPr dirty="0" sz="1800" spc="-39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преимущества</a:t>
            </a:r>
            <a:r>
              <a:rPr dirty="0" sz="1800" spc="-62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в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отношении</a:t>
            </a:r>
          </a:p>
          <a:p>
            <a:pPr marL="0" marR="0">
              <a:lnSpc>
                <a:spcPts val="1875"/>
              </a:lnSpc>
              <a:spcBef>
                <a:spcPts val="286"/>
              </a:spcBef>
              <a:spcAft>
                <a:spcPts val="0"/>
              </a:spcAft>
            </a:pP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закупаемых</a:t>
            </a:r>
            <a:r>
              <a:rPr dirty="0" sz="1800" spc="-33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товаров,</a:t>
            </a:r>
            <a:r>
              <a:rPr dirty="0" sz="1800" spc="-14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работ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>
                <a:solidFill>
                  <a:srgbClr val="000000"/>
                </a:solidFill>
                <a:latin typeface="CBWKOW+1"/>
                <a:cs typeface="CBWKOW+1"/>
              </a:rPr>
              <a:t>или</a:t>
            </a:r>
            <a:r>
              <a:rPr dirty="0" sz="1800" spc="-42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800" spc="-43">
                <a:solidFill>
                  <a:srgbClr val="000000"/>
                </a:solidFill>
                <a:latin typeface="CBWKOW+1"/>
                <a:cs typeface="CBWKOW+1"/>
              </a:rPr>
              <a:t>услуг.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712" y="570241"/>
            <a:ext cx="8310593" cy="4100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8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Аналитические</a:t>
            </a:r>
            <a:r>
              <a:rPr dirty="0" sz="2800" spc="-31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сервисы:</a:t>
            </a:r>
            <a:r>
              <a:rPr dirty="0" sz="2800" spc="-1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проверка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 spc="-12">
                <a:solidFill>
                  <a:srgbClr val="ffffff"/>
                </a:solidFill>
                <a:latin typeface="CBWKOW+1"/>
                <a:cs typeface="CBWKOW+1"/>
              </a:rPr>
              <a:t>кодов</a:t>
            </a:r>
            <a:r>
              <a:rPr dirty="0" sz="2800" spc="20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ОКПД</a:t>
            </a:r>
            <a:r>
              <a:rPr dirty="0" sz="2800" spc="-24">
                <a:solidFill>
                  <a:srgbClr val="ffffff"/>
                </a:solidFill>
                <a:latin typeface="CBWKOW+1"/>
                <a:cs typeface="CBWKOW+1"/>
              </a:rPr>
              <a:t> </a:t>
            </a:r>
            <a:r>
              <a:rPr dirty="0" sz="2800">
                <a:solidFill>
                  <a:srgbClr val="ffffff"/>
                </a:solidFill>
                <a:latin typeface="CBWKOW+1"/>
                <a:cs typeface="CBWKOW+1"/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1134" y="1301962"/>
            <a:ext cx="3636039" cy="252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Сервис</a:t>
            </a:r>
            <a:r>
              <a:rPr dirty="0" sz="1600" spc="-39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для</a:t>
            </a:r>
            <a:r>
              <a:rPr dirty="0" sz="1600" spc="2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проверки</a:t>
            </a:r>
            <a:r>
              <a:rPr dirty="0" sz="1600" spc="5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кодов</a:t>
            </a:r>
            <a:r>
              <a:rPr dirty="0" sz="1600" spc="47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ОКПД</a:t>
            </a:r>
            <a:r>
              <a:rPr dirty="0" sz="1600" spc="2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2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1132" y="1790019"/>
            <a:ext cx="4049304" cy="1226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Дополнительно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сервис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покажет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: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связные</a:t>
            </a:r>
          </a:p>
          <a:p>
            <a:pPr marL="0" marR="0">
              <a:lnSpc>
                <a:spcPts val="1675"/>
              </a:lnSpc>
              <a:spcBef>
                <a:spcPts val="231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позиции</a:t>
            </a:r>
            <a:r>
              <a:rPr dirty="0" sz="1600" spc="3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 spc="-40">
                <a:solidFill>
                  <a:srgbClr val="000000"/>
                </a:solidFill>
                <a:latin typeface="OFGNHR+ArialMT"/>
                <a:cs typeface="OFGNHR+ArialMT"/>
              </a:rPr>
              <a:t>КТРУ,</a:t>
            </a:r>
            <a:r>
              <a:rPr dirty="0" sz="1600" spc="1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особенности</a:t>
            </a:r>
            <a:r>
              <a:rPr dirty="0" sz="1600" spc="-45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закупок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</a:t>
            </a:r>
          </a:p>
          <a:p>
            <a:pPr marL="0" marR="0">
              <a:lnSpc>
                <a:spcPts val="1678"/>
              </a:lnSpc>
              <a:spcBef>
                <a:spcPts val="242"/>
              </a:spcBef>
              <a:spcAft>
                <a:spcPts val="0"/>
              </a:spcAft>
            </a:pPr>
            <a:r>
              <a:rPr dirty="0" sz="1600" spc="-36">
                <a:solidFill>
                  <a:srgbClr val="000000"/>
                </a:solidFill>
                <a:latin typeface="OFGNHR+ArialMT"/>
                <a:cs typeface="OFGNHR+ArialMT"/>
              </a:rPr>
              <a:t>коду,</a:t>
            </a:r>
            <a:r>
              <a:rPr dirty="0" sz="1600" spc="52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ранее</a:t>
            </a:r>
            <a:r>
              <a:rPr dirty="0" sz="1600" spc="-13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исполненные</a:t>
            </a:r>
            <a:r>
              <a:rPr dirty="0" sz="1600" spc="-14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контракты,</a:t>
            </a:r>
          </a:p>
          <a:p>
            <a:pPr marL="0" marR="0">
              <a:lnSpc>
                <a:spcPts val="1675"/>
              </a:lnSpc>
              <a:spcBef>
                <a:spcPts val="24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технические</a:t>
            </a:r>
            <a:r>
              <a:rPr dirty="0" sz="1600" spc="3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задания,</a:t>
            </a:r>
            <a:r>
              <a:rPr dirty="0" sz="1600" spc="2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подуровни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кода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и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статистику</a:t>
            </a:r>
            <a:r>
              <a:rPr dirty="0" sz="1600" spc="-18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применения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 </a:t>
            </a:r>
            <a:r>
              <a:rPr dirty="0" sz="1600">
                <a:solidFill>
                  <a:srgbClr val="000000"/>
                </a:solidFill>
                <a:latin typeface="OFGNHR+ArialMT"/>
                <a:cs typeface="OFGNHR+ArialMT"/>
              </a:rPr>
              <a:t>кода.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1132" y="3253571"/>
            <a:ext cx="3647259" cy="982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75">
                <a:solidFill>
                  <a:srgbClr val="000000"/>
                </a:solidFill>
                <a:latin typeface="JHJFES+Arial-BoldMT"/>
                <a:cs typeface="JHJFES+Arial-BoldMT"/>
              </a:rPr>
              <a:t>Выгода:</a:t>
            </a:r>
            <a:r>
              <a:rPr dirty="0" sz="1600" spc="28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10">
                <a:solidFill>
                  <a:srgbClr val="000000"/>
                </a:solidFill>
                <a:latin typeface="CBWKOW+1"/>
                <a:cs typeface="CBWKOW+1"/>
              </a:rPr>
              <a:t>Поможет</a:t>
            </a:r>
            <a:r>
              <a:rPr dirty="0" sz="1600" spc="1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заказчику</a:t>
            </a:r>
            <a:r>
              <a:rPr dirty="0" sz="1600" spc="3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при</a:t>
            </a:r>
          </a:p>
          <a:p>
            <a:pPr marL="0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формировании</a:t>
            </a:r>
            <a:r>
              <a:rPr dirty="0" sz="1600" spc="12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закупки</a:t>
            </a:r>
            <a:r>
              <a:rPr dirty="0" sz="1600">
                <a:solidFill>
                  <a:srgbClr val="000000"/>
                </a:solidFill>
                <a:latin typeface="GTAELW+Helvetica-Bold"/>
                <a:cs typeface="GTAELW+Helvetica-Bold"/>
              </a:rPr>
              <a:t>.</a:t>
            </a:r>
            <a:r>
              <a:rPr dirty="0" sz="1600" spc="19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Позволит</a:t>
            </a:r>
          </a:p>
          <a:p>
            <a:pPr marL="7" marR="0">
              <a:lnSpc>
                <a:spcPts val="1675"/>
              </a:lnSpc>
              <a:spcBef>
                <a:spcPts val="247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минимизировать</a:t>
            </a:r>
            <a:r>
              <a:rPr dirty="0" sz="1600" spc="1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риски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обжалования</a:t>
            </a:r>
          </a:p>
          <a:p>
            <a:pPr marL="7" marR="0">
              <a:lnSpc>
                <a:spcPts val="1675"/>
              </a:lnSpc>
              <a:spcBef>
                <a:spcPts val="244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при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проведении</a:t>
            </a:r>
            <a:r>
              <a:rPr dirty="0" sz="1600" spc="18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закупки.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51140" y="4473416"/>
            <a:ext cx="2304943" cy="25089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 spc="-40">
                <a:solidFill>
                  <a:srgbClr val="000000"/>
                </a:solidFill>
                <a:latin typeface="JHJFES+Arial-BoldMT"/>
                <a:cs typeface="JHJFES+Arial-BoldMT"/>
              </a:rPr>
              <a:t>Возможности</a:t>
            </a:r>
            <a:r>
              <a:rPr dirty="0" sz="1600" spc="-21">
                <a:solidFill>
                  <a:srgbClr val="000000"/>
                </a:solidFill>
                <a:latin typeface="JHJFES+Arial-BoldMT"/>
                <a:cs typeface="JHJFES+Arial-BoldMT"/>
              </a:rPr>
              <a:t> </a:t>
            </a:r>
            <a:r>
              <a:rPr dirty="0" sz="1600" spc="-23">
                <a:solidFill>
                  <a:srgbClr val="000000"/>
                </a:solidFill>
                <a:latin typeface="JHJFES+Arial-BoldMT"/>
                <a:cs typeface="JHJFES+Arial-BoldMT"/>
              </a:rPr>
              <a:t>поиска</a:t>
            </a:r>
            <a:r>
              <a:rPr dirty="0" sz="1600">
                <a:solidFill>
                  <a:srgbClr val="000000"/>
                </a:solidFill>
                <a:latin typeface="GTAELW+Helvetica-Bold"/>
                <a:cs typeface="GTAELW+Helvetica-Bold"/>
              </a:rPr>
              <a:t>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6756" y="5094303"/>
            <a:ext cx="1175662" cy="252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•</a:t>
            </a:r>
            <a:r>
              <a:rPr dirty="0" sz="1600" spc="79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По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коду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;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26756" y="5450665"/>
            <a:ext cx="2373214" cy="61111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78"/>
              </a:lnSpc>
              <a:spcBef>
                <a:spcPts val="0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•</a:t>
            </a:r>
            <a:r>
              <a:rPr dirty="0" sz="1600" spc="794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По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названию</a:t>
            </a:r>
            <a:r>
              <a:rPr dirty="0" sz="1600">
                <a:solidFill>
                  <a:srgbClr val="000000"/>
                </a:solidFill>
                <a:latin typeface="TVUEOE+Helvetica"/>
                <a:cs typeface="TVUEOE+Helvetica"/>
              </a:rPr>
              <a:t>;</a:t>
            </a:r>
          </a:p>
          <a:p>
            <a:pPr marL="0" marR="0">
              <a:lnSpc>
                <a:spcPts val="1675"/>
              </a:lnSpc>
              <a:spcBef>
                <a:spcPts val="1145"/>
              </a:spcBef>
              <a:spcAft>
                <a:spcPts val="0"/>
              </a:spcAft>
            </a:pP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•</a:t>
            </a:r>
            <a:r>
              <a:rPr dirty="0" sz="1600" spc="795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По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>
                <a:solidFill>
                  <a:srgbClr val="000000"/>
                </a:solidFill>
                <a:latin typeface="CBWKOW+1"/>
                <a:cs typeface="CBWKOW+1"/>
              </a:rPr>
              <a:t>ключевому</a:t>
            </a:r>
            <a:r>
              <a:rPr dirty="0" sz="1600" spc="-37">
                <a:solidFill>
                  <a:srgbClr val="000000"/>
                </a:solidFill>
                <a:latin typeface="CBWKOW+1"/>
                <a:cs typeface="CBWKOW+1"/>
              </a:rPr>
              <a:t> </a:t>
            </a:r>
            <a:r>
              <a:rPr dirty="0" sz="1600" spc="-25">
                <a:solidFill>
                  <a:srgbClr val="000000"/>
                </a:solidFill>
                <a:latin typeface="CBWKOW+1"/>
                <a:cs typeface="CBWKOW+1"/>
              </a:rPr>
              <a:t>слову.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mitype="http://purl.org/dc/dcmitype/" xmlns:dc="http://purl.org/dc/elements/1.1/" xmlns:dcterms="http://purl.org/dc/terms/" xmlns:xsi="http://www.w3.org/2001/XMLSchema-instance">
  <dc:title>Presentation PowerPoint</dc:title>
  <dc:creator>dvutkin</dc:creator>
  <cp:lastModifiedBy>dvutkin</cp:lastModifiedBy>
  <cp:revision>1</cp:revision>
  <dcterms:modified xsi:type="dcterms:W3CDTF">2022-04-26T11:51:27+03:00</dcterms:modified>
</cp:coreProperties>
</file>